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324" r:id="rId4"/>
    <p:sldId id="377" r:id="rId5"/>
    <p:sldId id="421" r:id="rId6"/>
    <p:sldId id="395" r:id="rId8"/>
    <p:sldId id="510" r:id="rId9"/>
    <p:sldId id="379" r:id="rId10"/>
    <p:sldId id="394" r:id="rId11"/>
    <p:sldId id="511" r:id="rId12"/>
    <p:sldId id="512" r:id="rId13"/>
    <p:sldId id="513" r:id="rId14"/>
    <p:sldId id="514" r:id="rId15"/>
    <p:sldId id="516" r:id="rId16"/>
    <p:sldId id="515" r:id="rId17"/>
    <p:sldId id="517" r:id="rId18"/>
    <p:sldId id="518" r:id="rId19"/>
    <p:sldId id="519" r:id="rId20"/>
    <p:sldId id="520" r:id="rId21"/>
    <p:sldId id="521" r:id="rId22"/>
    <p:sldId id="522" r:id="rId23"/>
    <p:sldId id="523" r:id="rId24"/>
    <p:sldId id="527" r:id="rId25"/>
    <p:sldId id="528" r:id="rId26"/>
    <p:sldId id="529" r:id="rId27"/>
    <p:sldId id="530" r:id="rId28"/>
    <p:sldId id="531" r:id="rId29"/>
    <p:sldId id="535" r:id="rId30"/>
    <p:sldId id="536" r:id="rId31"/>
    <p:sldId id="537" r:id="rId32"/>
    <p:sldId id="538" r:id="rId33"/>
    <p:sldId id="539" r:id="rId34"/>
    <p:sldId id="618" r:id="rId35"/>
    <p:sldId id="543" r:id="rId36"/>
    <p:sldId id="544" r:id="rId37"/>
    <p:sldId id="545" r:id="rId38"/>
    <p:sldId id="547" r:id="rId39"/>
    <p:sldId id="617" r:id="rId40"/>
    <p:sldId id="546" r:id="rId41"/>
    <p:sldId id="551" r:id="rId42"/>
    <p:sldId id="552" r:id="rId43"/>
    <p:sldId id="691" r:id="rId44"/>
    <p:sldId id="690" r:id="rId45"/>
    <p:sldId id="553" r:id="rId46"/>
    <p:sldId id="554" r:id="rId47"/>
    <p:sldId id="555" r:id="rId48"/>
    <p:sldId id="607" r:id="rId49"/>
    <p:sldId id="608" r:id="rId50"/>
    <p:sldId id="609" r:id="rId51"/>
    <p:sldId id="610" r:id="rId52"/>
    <p:sldId id="611" r:id="rId53"/>
    <p:sldId id="613" r:id="rId54"/>
    <p:sldId id="612" r:id="rId55"/>
    <p:sldId id="559" r:id="rId56"/>
    <p:sldId id="560" r:id="rId57"/>
    <p:sldId id="561" r:id="rId58"/>
    <p:sldId id="562" r:id="rId59"/>
    <p:sldId id="563" r:id="rId60"/>
    <p:sldId id="568" r:id="rId61"/>
    <p:sldId id="567" r:id="rId62"/>
    <p:sldId id="569" r:id="rId63"/>
    <p:sldId id="570" r:id="rId64"/>
    <p:sldId id="571" r:id="rId65"/>
    <p:sldId id="835" r:id="rId66"/>
    <p:sldId id="575" r:id="rId67"/>
    <p:sldId id="576" r:id="rId68"/>
    <p:sldId id="577" r:id="rId69"/>
    <p:sldId id="578" r:id="rId70"/>
    <p:sldId id="579" r:id="rId71"/>
    <p:sldId id="583" r:id="rId72"/>
    <p:sldId id="584" r:id="rId73"/>
    <p:sldId id="585" r:id="rId74"/>
    <p:sldId id="586" r:id="rId75"/>
    <p:sldId id="591" r:id="rId76"/>
    <p:sldId id="587" r:id="rId77"/>
    <p:sldId id="754" r:id="rId78"/>
    <p:sldId id="593" r:id="rId79"/>
    <p:sldId id="592" r:id="rId80"/>
    <p:sldId id="755" r:id="rId81"/>
    <p:sldId id="594" r:id="rId82"/>
    <p:sldId id="595" r:id="rId83"/>
    <p:sldId id="599" r:id="rId84"/>
    <p:sldId id="756" r:id="rId85"/>
    <p:sldId id="797" r:id="rId86"/>
    <p:sldId id="798" r:id="rId87"/>
    <p:sldId id="614" r:id="rId88"/>
    <p:sldId id="602" r:id="rId89"/>
    <p:sldId id="603" r:id="rId90"/>
    <p:sldId id="604" r:id="rId91"/>
    <p:sldId id="605" r:id="rId92"/>
    <p:sldId id="606" r:id="rId93"/>
    <p:sldId id="596" r:id="rId94"/>
    <p:sldId id="837" r:id="rId95"/>
    <p:sldId id="597" r:id="rId96"/>
    <p:sldId id="598" r:id="rId97"/>
    <p:sldId id="588" r:id="rId98"/>
    <p:sldId id="590" r:id="rId99"/>
    <p:sldId id="757" r:id="rId100"/>
    <p:sldId id="759" r:id="rId101"/>
    <p:sldId id="758" r:id="rId102"/>
    <p:sldId id="615" r:id="rId103"/>
    <p:sldId id="580" r:id="rId104"/>
    <p:sldId id="616" r:id="rId105"/>
    <p:sldId id="581" r:id="rId106"/>
    <p:sldId id="582" r:id="rId107"/>
    <p:sldId id="572" r:id="rId108"/>
    <p:sldId id="573" r:id="rId109"/>
    <p:sldId id="574" r:id="rId110"/>
    <p:sldId id="564" r:id="rId111"/>
    <p:sldId id="565" r:id="rId112"/>
    <p:sldId id="566" r:id="rId113"/>
    <p:sldId id="556" r:id="rId114"/>
    <p:sldId id="557" r:id="rId115"/>
    <p:sldId id="792" r:id="rId116"/>
    <p:sldId id="791" r:id="rId117"/>
    <p:sldId id="834" r:id="rId118"/>
    <p:sldId id="790" r:id="rId119"/>
    <p:sldId id="799" r:id="rId120"/>
    <p:sldId id="833" r:id="rId121"/>
    <p:sldId id="800" r:id="rId122"/>
    <p:sldId id="801" r:id="rId123"/>
    <p:sldId id="355" r:id="rId124"/>
  </p:sldIdLst>
  <p:sldSz cx="12192000" cy="6858000"/>
  <p:notesSz cx="6858000" cy="9144000"/>
  <p:custDataLst>
    <p:tags r:id="rId1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8" Type="http://schemas.openxmlformats.org/officeDocument/2006/relationships/tags" Target="tags/tag1.xml"/><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E86B2-3929-45EA-907A-657E2CC0D4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50139-E2A4-4E50-8DA8-852F782C87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a:spLocks noChangeArrowheads="1"/>
          </p:cNvSpPr>
          <p:nvPr userDrawn="1"/>
        </p:nvSpPr>
        <p:spPr bwMode="auto">
          <a:xfrm flipV="1">
            <a:off x="288700" y="693581"/>
            <a:ext cx="11688652" cy="69850"/>
          </a:xfrm>
          <a:prstGeom prst="rect">
            <a:avLst/>
          </a:prstGeom>
          <a:solidFill>
            <a:srgbClr val="0070C0"/>
          </a:solidFill>
          <a:ln w="25400" algn="ctr">
            <a:noFill/>
            <a:miter lim="800000"/>
          </a:ln>
        </p:spPr>
        <p:txBody>
          <a:bodyPr rot="10800000" anchor="ctr"/>
          <a:lstStyle/>
          <a:p>
            <a:pPr algn="ctr" fontAlgn="auto">
              <a:spcBef>
                <a:spcPts val="0"/>
              </a:spcBef>
              <a:spcAft>
                <a:spcPts val="0"/>
              </a:spcAft>
              <a:defRPr/>
            </a:pPr>
            <a:endParaRPr lang="zh-CN" altLang="en-US">
              <a:solidFill>
                <a:schemeClr val="lt1"/>
              </a:solidFill>
              <a:latin typeface="+mn-lt"/>
              <a:ea typeface="+mn-ea"/>
            </a:endParaRPr>
          </a:p>
        </p:txBody>
      </p:sp>
      <p:sp>
        <p:nvSpPr>
          <p:cNvPr id="10" name="标题 1"/>
          <p:cNvSpPr txBox="1"/>
          <p:nvPr userDrawn="1"/>
        </p:nvSpPr>
        <p:spPr>
          <a:xfrm>
            <a:off x="288700" y="159064"/>
            <a:ext cx="10515600" cy="3983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800" b="1" kern="1200" dirty="0">
              <a:solidFill>
                <a:srgbClr val="0070C0"/>
              </a:solidFill>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7.xml"/><Relationship Id="rId2" Type="http://schemas.openxmlformats.org/officeDocument/2006/relationships/image" Target="../media/image126.png"/><Relationship Id="rId1" Type="http://schemas.openxmlformats.org/officeDocument/2006/relationships/image" Target="../media/image125.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xml"/><Relationship Id="rId1" Type="http://schemas.openxmlformats.org/officeDocument/2006/relationships/image" Target="../media/image128.jpe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7.xml"/><Relationship Id="rId1" Type="http://schemas.openxmlformats.org/officeDocument/2006/relationships/image" Target="../media/image129.jpe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7.xml"/><Relationship Id="rId2" Type="http://schemas.openxmlformats.org/officeDocument/2006/relationships/image" Target="../media/image131.jpeg"/><Relationship Id="rId1" Type="http://schemas.openxmlformats.org/officeDocument/2006/relationships/image" Target="../media/image130.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7.xml"/><Relationship Id="rId1" Type="http://schemas.openxmlformats.org/officeDocument/2006/relationships/image" Target="../media/image132.jpe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112.xml"/><Relationship Id="rId3" Type="http://schemas.openxmlformats.org/officeDocument/2006/relationships/slideLayout" Target="../slideLayouts/slideLayout7.xml"/><Relationship Id="rId2" Type="http://schemas.openxmlformats.org/officeDocument/2006/relationships/image" Target="../media/image134.png"/><Relationship Id="rId1" Type="http://schemas.openxmlformats.org/officeDocument/2006/relationships/image" Target="../media/image133.jpe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image" Target="../media/image13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79.emf"/></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84.png"/><Relationship Id="rId1"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7.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05.emf"/><Relationship Id="rId3" Type="http://schemas.openxmlformats.org/officeDocument/2006/relationships/oleObject" Target="../embeddings/oleObject2.bin"/><Relationship Id="rId2" Type="http://schemas.openxmlformats.org/officeDocument/2006/relationships/image" Target="../media/image104.emf"/><Relationship Id="rId1"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image" Target="../media/image11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112.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image" Target="../media/image11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image" Target="../media/image113.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7.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118.pn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7.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16"/>
          <p:cNvSpPr txBox="1">
            <a:spLocks noChangeArrowheads="1"/>
          </p:cNvSpPr>
          <p:nvPr/>
        </p:nvSpPr>
        <p:spPr bwMode="auto">
          <a:xfrm>
            <a:off x="3441033" y="368518"/>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面向对象分析与设计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
        <p:nvSpPr>
          <p:cNvPr id="6" name="直接连接符 13322"/>
          <p:cNvSpPr>
            <a:spLocks noChangeShapeType="1"/>
          </p:cNvSpPr>
          <p:nvPr/>
        </p:nvSpPr>
        <p:spPr bwMode="auto">
          <a:xfrm>
            <a:off x="0" y="1271854"/>
            <a:ext cx="12192000" cy="30782"/>
          </a:xfrm>
          <a:prstGeom prst="line">
            <a:avLst/>
          </a:prstGeom>
          <a:noFill/>
          <a:ln w="28575">
            <a:solidFill>
              <a:srgbClr val="DA2A26"/>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4884024" y="5828251"/>
            <a:ext cx="1800493" cy="646331"/>
          </a:xfrm>
          <a:prstGeom prst="rect">
            <a:avLst/>
          </a:prstGeom>
          <a:noFill/>
        </p:spPr>
        <p:txBody>
          <a:bodyPr wrap="none" rtlCol="0">
            <a:spAutoFit/>
          </a:bodyPr>
          <a:lstStyle/>
          <a:p>
            <a:pPr algn="ctr"/>
            <a:r>
              <a:rPr lang="zh-CN" altLang="en-US" dirty="0" smtClean="0"/>
              <a:t>西南石油大学</a:t>
            </a:r>
            <a:endParaRPr lang="en-US" altLang="zh-CN" dirty="0" smtClean="0"/>
          </a:p>
          <a:p>
            <a:pPr algn="ctr"/>
            <a:r>
              <a:rPr lang="zh-CN" altLang="en-US" dirty="0" smtClean="0"/>
              <a:t>计算机科学学院</a:t>
            </a:r>
            <a:endParaRPr lang="zh-CN" altLang="en-US" dirty="0"/>
          </a:p>
        </p:txBody>
      </p:sp>
      <p:pic>
        <p:nvPicPr>
          <p:cNvPr id="3" name="图片 2"/>
          <p:cNvPicPr>
            <a:picLocks noChangeAspect="1"/>
          </p:cNvPicPr>
          <p:nvPr/>
        </p:nvPicPr>
        <p:blipFill>
          <a:blip r:embed="rId1"/>
          <a:stretch>
            <a:fillRect/>
          </a:stretch>
        </p:blipFill>
        <p:spPr>
          <a:xfrm>
            <a:off x="3639732" y="1679829"/>
            <a:ext cx="4289078" cy="39746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22392" y="836713"/>
            <a:ext cx="800219" cy="461665"/>
          </a:xfrm>
          <a:prstGeom prst="rect">
            <a:avLst/>
          </a:prstGeom>
          <a:noFill/>
        </p:spPr>
        <p:txBody>
          <a:bodyPr wrap="none" rtlCol="0">
            <a:spAutoFit/>
          </a:bodyPr>
          <a:lstStyle/>
          <a:p>
            <a:r>
              <a:rPr lang="zh-CN" altLang="en-US" sz="2400" b="1" dirty="0" smtClean="0">
                <a:solidFill>
                  <a:srgbClr val="1B4580"/>
                </a:solidFill>
              </a:rPr>
              <a:t>属性</a:t>
            </a:r>
            <a:endParaRPr lang="zh-CN" altLang="en-US" sz="2400" b="1" dirty="0">
              <a:solidFill>
                <a:srgbClr val="1B4580"/>
              </a:solidFill>
            </a:endParaRPr>
          </a:p>
        </p:txBody>
      </p:sp>
      <p:sp>
        <p:nvSpPr>
          <p:cNvPr id="4" name="矩形 3"/>
          <p:cNvSpPr/>
          <p:nvPr/>
        </p:nvSpPr>
        <p:spPr>
          <a:xfrm>
            <a:off x="513731" y="1484784"/>
            <a:ext cx="6096000" cy="3904852"/>
          </a:xfrm>
          <a:prstGeom prst="rect">
            <a:avLst/>
          </a:prstGeom>
        </p:spPr>
        <p:txBody>
          <a:bodyPr>
            <a:spAutoFit/>
          </a:bodyPr>
          <a:lstStyle/>
          <a:p>
            <a:pPr algn="just">
              <a:lnSpc>
                <a:spcPct val="150000"/>
              </a:lnSpc>
            </a:pPr>
            <a:r>
              <a:rPr lang="en-US" altLang="zh-CN" sz="2400" b="1" dirty="0"/>
              <a:t>• </a:t>
            </a:r>
            <a:r>
              <a:rPr lang="zh-CN" altLang="en-US" sz="2400" b="1" dirty="0"/>
              <a:t>属性可见性（访问权限，可访问性）</a:t>
            </a:r>
            <a:endParaRPr lang="zh-CN" altLang="en-US" sz="2400" b="1" dirty="0"/>
          </a:p>
          <a:p>
            <a:pPr algn="just">
              <a:lnSpc>
                <a:spcPct val="150000"/>
              </a:lnSpc>
            </a:pPr>
            <a:r>
              <a:rPr lang="zh-CN" altLang="en-US" sz="2400" b="1" dirty="0"/>
              <a:t>可见性描述了该属性对其它类是否可见，以及是否可以被其它类引用。</a:t>
            </a:r>
            <a:endParaRPr lang="zh-CN" altLang="en-US" sz="2400" b="1" dirty="0"/>
          </a:p>
          <a:p>
            <a:pPr algn="just">
              <a:lnSpc>
                <a:spcPct val="150000"/>
              </a:lnSpc>
            </a:pPr>
            <a:r>
              <a:rPr lang="en-US" altLang="zh-CN" sz="2400" b="1" dirty="0">
                <a:solidFill>
                  <a:srgbClr val="FF0000"/>
                </a:solidFill>
              </a:rPr>
              <a:t>• </a:t>
            </a:r>
            <a:r>
              <a:rPr lang="zh-CN" altLang="en-US" sz="2400" b="1" dirty="0">
                <a:solidFill>
                  <a:srgbClr val="FF0000"/>
                </a:solidFill>
              </a:rPr>
              <a:t>类型：</a:t>
            </a:r>
            <a:endParaRPr lang="zh-CN" altLang="en-US" sz="2400" b="1" dirty="0">
              <a:solidFill>
                <a:srgbClr val="FF0000"/>
              </a:solidFill>
            </a:endParaRPr>
          </a:p>
          <a:p>
            <a:pPr algn="just">
              <a:lnSpc>
                <a:spcPct val="150000"/>
              </a:lnSpc>
            </a:pPr>
            <a:r>
              <a:rPr lang="zh-CN" altLang="en-US" sz="2400" b="1" dirty="0"/>
              <a:t>① 公有（</a:t>
            </a:r>
            <a:r>
              <a:rPr lang="en-US" altLang="zh-CN" sz="2400" b="1" dirty="0"/>
              <a:t>Public</a:t>
            </a:r>
            <a:r>
              <a:rPr lang="zh-CN" altLang="en-US" sz="2400" b="1" dirty="0"/>
              <a:t>） </a:t>
            </a:r>
            <a:r>
              <a:rPr lang="zh-CN" altLang="en-US" sz="2400" b="1" dirty="0">
                <a:solidFill>
                  <a:srgbClr val="FF0000"/>
                </a:solidFill>
              </a:rPr>
              <a:t>“＋”</a:t>
            </a:r>
            <a:endParaRPr lang="zh-CN" altLang="en-US" sz="2400" b="1" dirty="0">
              <a:solidFill>
                <a:srgbClr val="FF0000"/>
              </a:solidFill>
            </a:endParaRPr>
          </a:p>
          <a:p>
            <a:pPr algn="just">
              <a:lnSpc>
                <a:spcPct val="150000"/>
              </a:lnSpc>
            </a:pPr>
            <a:r>
              <a:rPr lang="zh-CN" altLang="en-US" sz="2400" b="1" dirty="0"/>
              <a:t>② 私有（</a:t>
            </a:r>
            <a:r>
              <a:rPr lang="en-US" altLang="zh-CN" sz="2400" b="1" dirty="0"/>
              <a:t>Private</a:t>
            </a:r>
            <a:r>
              <a:rPr lang="zh-CN" altLang="en-US" sz="2400" b="1" dirty="0"/>
              <a:t>）</a:t>
            </a:r>
            <a:r>
              <a:rPr lang="zh-CN" altLang="en-US" sz="2400" b="1" dirty="0">
                <a:solidFill>
                  <a:srgbClr val="FF0000"/>
                </a:solidFill>
              </a:rPr>
              <a:t>“－”</a:t>
            </a:r>
            <a:endParaRPr lang="zh-CN" altLang="en-US" sz="2400" b="1" dirty="0">
              <a:solidFill>
                <a:srgbClr val="FF0000"/>
              </a:solidFill>
            </a:endParaRPr>
          </a:p>
          <a:p>
            <a:pPr algn="just">
              <a:lnSpc>
                <a:spcPct val="150000"/>
              </a:lnSpc>
            </a:pPr>
            <a:r>
              <a:rPr lang="zh-CN" altLang="en-US" sz="2400" b="1" dirty="0"/>
              <a:t>③ 受保护（</a:t>
            </a:r>
            <a:r>
              <a:rPr lang="en-US" altLang="zh-CN" sz="2400" b="1" dirty="0"/>
              <a:t>Protected</a:t>
            </a:r>
            <a:r>
              <a:rPr lang="zh-CN" altLang="en-US" sz="2400" b="1" dirty="0"/>
              <a:t>）</a:t>
            </a:r>
            <a:r>
              <a:rPr lang="zh-CN" altLang="en-US" sz="2400" b="1" dirty="0">
                <a:solidFill>
                  <a:srgbClr val="FF0000"/>
                </a:solidFill>
              </a:rPr>
              <a:t>“＃”</a:t>
            </a:r>
            <a:r>
              <a:rPr lang="zh-CN" altLang="en-US" sz="2400" b="1" dirty="0">
                <a:sym typeface="Times New Roman" panose="02020603050405020304" pitchFamily="18" charset="0"/>
              </a:rPr>
              <a:t>。</a:t>
            </a:r>
            <a:endParaRPr lang="en-US" altLang="zh-CN" sz="2400" b="1" dirty="0">
              <a:sym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7342533" y="843639"/>
            <a:ext cx="3895751" cy="2626025"/>
          </a:xfrm>
          <a:prstGeom prst="rect">
            <a:avLst/>
          </a:prstGeom>
        </p:spPr>
      </p:pic>
      <p:pic>
        <p:nvPicPr>
          <p:cNvPr id="6" name="图片 5"/>
          <p:cNvPicPr>
            <a:picLocks noChangeAspect="1"/>
          </p:cNvPicPr>
          <p:nvPr/>
        </p:nvPicPr>
        <p:blipFill>
          <a:blip r:embed="rId2"/>
          <a:stretch>
            <a:fillRect/>
          </a:stretch>
        </p:blipFill>
        <p:spPr>
          <a:xfrm>
            <a:off x="7342533" y="3548598"/>
            <a:ext cx="3995518" cy="2688714"/>
          </a:xfrm>
          <a:prstGeom prst="rect">
            <a:avLst/>
          </a:prstGeom>
        </p:spPr>
      </p:pic>
      <p:pic>
        <p:nvPicPr>
          <p:cNvPr id="7" name="图片 6"/>
          <p:cNvPicPr>
            <a:picLocks noChangeAspect="1"/>
          </p:cNvPicPr>
          <p:nvPr/>
        </p:nvPicPr>
        <p:blipFill>
          <a:blip r:embed="rId3"/>
          <a:stretch>
            <a:fillRect/>
          </a:stretch>
        </p:blipFill>
        <p:spPr>
          <a:xfrm>
            <a:off x="318017" y="1690857"/>
            <a:ext cx="10790855" cy="37188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a:solidFill>
                  <a:srgbClr val="0070C0"/>
                </a:solidFill>
                <a:latin typeface="微软雅黑" panose="020B0503020204020204" pitchFamily="34" charset="-122"/>
                <a:ea typeface="微软雅黑" panose="020B0503020204020204" pitchFamily="34" charset="-122"/>
              </a:rPr>
              <a:t>静态建模概述</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类图</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对象图</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solidFill>
                  <a:srgbClr val="FF0000"/>
                </a:solidFill>
              </a:rPr>
              <a:t>静态建模步骤</a:t>
            </a:r>
            <a:endParaRPr lang="zh-CN" altLang="en-US" dirty="0">
              <a:solidFill>
                <a:srgbClr val="FF0000"/>
              </a:solidFill>
            </a:endParaRPr>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静态建模例子</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第四章 静态建模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4888" y="908720"/>
            <a:ext cx="10153128" cy="4487382"/>
          </a:xfrm>
          <a:prstGeom prst="rect">
            <a:avLst/>
          </a:prstGeom>
        </p:spPr>
        <p:txBody>
          <a:bodyPr wrap="square">
            <a:spAutoFit/>
          </a:bodyPr>
          <a:lstStyle/>
          <a:p>
            <a:pPr marL="609600" indent="-609600">
              <a:lnSpc>
                <a:spcPct val="150000"/>
              </a:lnSpc>
              <a:buClr>
                <a:schemeClr val="tx1"/>
              </a:buClr>
              <a:buFont typeface="Wingdings" panose="05000000000000000000" pitchFamily="2" charset="2"/>
              <a:buAutoNum type="arabicPeriod"/>
            </a:pPr>
            <a:r>
              <a:rPr kumimoji="1" lang="zh-CN" altLang="en-US" sz="2800" b="1" kern="0" dirty="0">
                <a:solidFill>
                  <a:srgbClr val="333333"/>
                </a:solidFill>
                <a:latin typeface="+mn-ea"/>
              </a:rPr>
              <a:t>研究分析问题领域</a:t>
            </a:r>
            <a:r>
              <a:rPr kumimoji="1" lang="en-US" altLang="zh-CN" sz="2800" b="1" kern="0" dirty="0">
                <a:solidFill>
                  <a:srgbClr val="333333"/>
                </a:solidFill>
                <a:latin typeface="+mn-ea"/>
              </a:rPr>
              <a:t>, </a:t>
            </a:r>
            <a:r>
              <a:rPr kumimoji="1" lang="zh-CN" altLang="en-US" sz="2800" b="1" kern="0" dirty="0">
                <a:solidFill>
                  <a:srgbClr val="333333"/>
                </a:solidFill>
                <a:latin typeface="+mn-ea"/>
              </a:rPr>
              <a:t>确定系统需求</a:t>
            </a:r>
            <a:r>
              <a:rPr kumimoji="1" lang="en-US" altLang="zh-CN" sz="2800" b="1" kern="0" dirty="0">
                <a:solidFill>
                  <a:srgbClr val="333333"/>
                </a:solidFill>
                <a:latin typeface="+mn-ea"/>
              </a:rPr>
              <a:t>.</a:t>
            </a:r>
            <a:endParaRPr kumimoji="1" lang="en-US" altLang="zh-CN" sz="2800" b="1" kern="0" dirty="0">
              <a:solidFill>
                <a:srgbClr val="333333"/>
              </a:solidFill>
              <a:latin typeface="+mn-ea"/>
            </a:endParaRPr>
          </a:p>
          <a:p>
            <a:pPr marL="609600" indent="-609600">
              <a:lnSpc>
                <a:spcPct val="150000"/>
              </a:lnSpc>
              <a:buClr>
                <a:schemeClr val="tx1"/>
              </a:buClr>
              <a:buFont typeface="Wingdings" panose="05000000000000000000" pitchFamily="2" charset="2"/>
              <a:buAutoNum type="arabicPeriod"/>
            </a:pPr>
            <a:r>
              <a:rPr kumimoji="1" lang="zh-CN" altLang="en-US" sz="2800" b="1" kern="0" dirty="0">
                <a:solidFill>
                  <a:srgbClr val="333333"/>
                </a:solidFill>
                <a:latin typeface="+mn-ea"/>
              </a:rPr>
              <a:t>确定类</a:t>
            </a:r>
            <a:r>
              <a:rPr kumimoji="1" lang="en-US" altLang="zh-CN" sz="2800" b="1" kern="0" dirty="0">
                <a:solidFill>
                  <a:srgbClr val="333333"/>
                </a:solidFill>
                <a:latin typeface="+mn-ea"/>
              </a:rPr>
              <a:t>, </a:t>
            </a:r>
            <a:r>
              <a:rPr kumimoji="1" lang="zh-CN" altLang="en-US" sz="2800" b="1" kern="0" dirty="0">
                <a:solidFill>
                  <a:srgbClr val="333333"/>
                </a:solidFill>
                <a:latin typeface="+mn-ea"/>
              </a:rPr>
              <a:t>明确类的含义和职责</a:t>
            </a:r>
            <a:r>
              <a:rPr kumimoji="1" lang="en-US" altLang="zh-CN" sz="2800" b="1" kern="0" dirty="0">
                <a:solidFill>
                  <a:srgbClr val="333333"/>
                </a:solidFill>
                <a:latin typeface="+mn-ea"/>
              </a:rPr>
              <a:t>, </a:t>
            </a:r>
            <a:r>
              <a:rPr kumimoji="1" lang="zh-CN" altLang="en-US" sz="2800" b="1" kern="0" dirty="0">
                <a:solidFill>
                  <a:srgbClr val="333333"/>
                </a:solidFill>
                <a:latin typeface="+mn-ea"/>
              </a:rPr>
              <a:t>确定属性和操作</a:t>
            </a:r>
            <a:r>
              <a:rPr kumimoji="1" lang="en-US" altLang="zh-CN" sz="2800" b="1" kern="0" dirty="0">
                <a:solidFill>
                  <a:srgbClr val="333333"/>
                </a:solidFill>
                <a:latin typeface="+mn-ea"/>
              </a:rPr>
              <a:t>.</a:t>
            </a:r>
            <a:endParaRPr kumimoji="1" lang="en-US" altLang="zh-CN" sz="2800" b="1" kern="0" dirty="0">
              <a:solidFill>
                <a:srgbClr val="333333"/>
              </a:solidFill>
              <a:latin typeface="+mn-ea"/>
            </a:endParaRPr>
          </a:p>
          <a:p>
            <a:pPr marL="609600" indent="-609600">
              <a:lnSpc>
                <a:spcPct val="150000"/>
              </a:lnSpc>
              <a:buClr>
                <a:schemeClr val="tx1"/>
              </a:buClr>
              <a:buFont typeface="Wingdings" panose="05000000000000000000" pitchFamily="2" charset="2"/>
              <a:buAutoNum type="arabicPeriod"/>
            </a:pPr>
            <a:r>
              <a:rPr kumimoji="1" lang="zh-CN" altLang="en-US" sz="2800" b="1" kern="0" dirty="0">
                <a:solidFill>
                  <a:srgbClr val="333333"/>
                </a:solidFill>
                <a:latin typeface="+mn-ea"/>
              </a:rPr>
              <a:t>确定类之间的关系</a:t>
            </a:r>
            <a:r>
              <a:rPr kumimoji="1" lang="en-US" altLang="zh-CN" sz="2800" b="1" kern="0" dirty="0">
                <a:solidFill>
                  <a:srgbClr val="333333"/>
                </a:solidFill>
                <a:latin typeface="+mn-ea"/>
              </a:rPr>
              <a:t>.</a:t>
            </a:r>
            <a:endParaRPr kumimoji="1" lang="en-US" altLang="zh-CN" sz="2800" b="1" kern="0" dirty="0">
              <a:solidFill>
                <a:srgbClr val="333333"/>
              </a:solidFill>
              <a:latin typeface="+mn-ea"/>
            </a:endParaRPr>
          </a:p>
          <a:p>
            <a:pPr marL="609600" indent="-609600">
              <a:lnSpc>
                <a:spcPct val="150000"/>
              </a:lnSpc>
              <a:buClr>
                <a:schemeClr val="tx1"/>
              </a:buClr>
              <a:buFont typeface="Wingdings" panose="05000000000000000000" pitchFamily="2" charset="2"/>
              <a:buAutoNum type="arabicPeriod"/>
            </a:pPr>
            <a:r>
              <a:rPr kumimoji="1" lang="zh-CN" altLang="en-US" sz="2800" b="1" kern="0" dirty="0">
                <a:solidFill>
                  <a:srgbClr val="333333"/>
                </a:solidFill>
                <a:latin typeface="+mn-ea"/>
              </a:rPr>
              <a:t>调整和细化类及类之间的关系</a:t>
            </a:r>
            <a:r>
              <a:rPr kumimoji="1" lang="en-US" altLang="zh-CN" sz="2800" b="1" kern="0" dirty="0">
                <a:solidFill>
                  <a:srgbClr val="333333"/>
                </a:solidFill>
                <a:latin typeface="+mn-ea"/>
              </a:rPr>
              <a:t>.</a:t>
            </a:r>
            <a:endParaRPr kumimoji="1" lang="en-US" altLang="zh-CN" sz="2800" b="1" kern="0" dirty="0">
              <a:solidFill>
                <a:srgbClr val="333333"/>
              </a:solidFill>
              <a:latin typeface="+mn-ea"/>
            </a:endParaRPr>
          </a:p>
          <a:p>
            <a:pPr marL="609600" indent="-609600">
              <a:lnSpc>
                <a:spcPct val="150000"/>
              </a:lnSpc>
              <a:buClr>
                <a:schemeClr val="tx1"/>
              </a:buClr>
              <a:buFont typeface="Wingdings" panose="05000000000000000000" pitchFamily="2" charset="2"/>
              <a:buAutoNum type="arabicPeriod"/>
            </a:pPr>
            <a:r>
              <a:rPr kumimoji="1" lang="zh-CN" altLang="en-US" sz="2800" b="1" kern="0" dirty="0">
                <a:solidFill>
                  <a:srgbClr val="333333"/>
                </a:solidFill>
                <a:latin typeface="+mn-ea"/>
              </a:rPr>
              <a:t>绘制类图并增加相应的说明</a:t>
            </a:r>
            <a:r>
              <a:rPr kumimoji="1" lang="en-US" altLang="zh-CN" sz="2800" b="1" kern="0" dirty="0">
                <a:solidFill>
                  <a:srgbClr val="333333"/>
                </a:solidFill>
                <a:latin typeface="+mn-ea"/>
              </a:rPr>
              <a:t>.</a:t>
            </a:r>
            <a:endParaRPr kumimoji="1" lang="en-US" altLang="zh-CN" sz="2800" b="1" kern="0" dirty="0">
              <a:solidFill>
                <a:srgbClr val="333333"/>
              </a:solidFill>
              <a:latin typeface="+mn-ea"/>
            </a:endParaRPr>
          </a:p>
          <a:p>
            <a:pPr eaLnBrk="0" fontAlgn="base" hangingPunct="0">
              <a:lnSpc>
                <a:spcPct val="150000"/>
              </a:lnSpc>
              <a:spcBef>
                <a:spcPct val="20000"/>
              </a:spcBef>
              <a:spcAft>
                <a:spcPct val="0"/>
              </a:spcAft>
              <a:buClr>
                <a:srgbClr val="A50021"/>
              </a:buClr>
              <a:buSzPct val="80000"/>
              <a:defRPr/>
            </a:pPr>
            <a:r>
              <a:rPr kumimoji="1" lang="en-US" altLang="zh-CN" sz="2800" b="1" kern="0" dirty="0" smtClean="0">
                <a:solidFill>
                  <a:srgbClr val="333333"/>
                </a:solidFill>
                <a:latin typeface="+mn-ea"/>
              </a:rPr>
              <a:t>6.   </a:t>
            </a:r>
            <a:r>
              <a:rPr kumimoji="1" lang="zh-CN" altLang="en-US" sz="2800" b="1" kern="0" dirty="0" smtClean="0">
                <a:solidFill>
                  <a:srgbClr val="333333"/>
                </a:solidFill>
                <a:latin typeface="+mn-ea"/>
              </a:rPr>
              <a:t>根据</a:t>
            </a:r>
            <a:r>
              <a:rPr kumimoji="1" lang="zh-CN" altLang="en-US" sz="2800" b="1" kern="0" dirty="0">
                <a:solidFill>
                  <a:srgbClr val="333333"/>
                </a:solidFill>
                <a:latin typeface="+mn-ea"/>
              </a:rPr>
              <a:t>类图，生成系统某一时刻的对象图</a:t>
            </a:r>
            <a:endParaRPr kumimoji="1" lang="zh-CN" altLang="en-US" sz="2800" b="1" kern="0" dirty="0">
              <a:solidFill>
                <a:srgbClr val="333333"/>
              </a:solidFill>
              <a:latin typeface="+mn-ea"/>
            </a:endParaRPr>
          </a:p>
          <a:p>
            <a:pPr lvl="0" eaLnBrk="0" fontAlgn="base" hangingPunct="0">
              <a:lnSpc>
                <a:spcPct val="80000"/>
              </a:lnSpc>
              <a:spcBef>
                <a:spcPct val="20000"/>
              </a:spcBef>
              <a:spcAft>
                <a:spcPct val="0"/>
              </a:spcAft>
              <a:buClr>
                <a:srgbClr val="A50021"/>
              </a:buClr>
              <a:buSzPct val="80000"/>
              <a:defRPr/>
            </a:pPr>
            <a:endParaRPr kumimoji="1" lang="zh-CN" altLang="en-US" sz="2800" b="1" kern="0" dirty="0">
              <a:solidFill>
                <a:srgbClr val="333333"/>
              </a:solidFill>
              <a:latin typeface="+mn-ea"/>
            </a:endParaRPr>
          </a:p>
        </p:txBody>
      </p:sp>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静态建模步骤</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a:solidFill>
                  <a:srgbClr val="0070C0"/>
                </a:solidFill>
                <a:latin typeface="微软雅黑" panose="020B0503020204020204" pitchFamily="34" charset="-122"/>
                <a:ea typeface="微软雅黑" panose="020B0503020204020204" pitchFamily="34" charset="-122"/>
              </a:rPr>
              <a:t>静态建模概述</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类图</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对象图</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静态建模步骤</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solidFill>
                  <a:srgbClr val="FF0000"/>
                </a:solidFill>
              </a:rPr>
              <a:t>静态建模例子</a:t>
            </a:r>
            <a:endParaRPr lang="zh-CN" altLang="en-US" dirty="0">
              <a:solidFill>
                <a:srgbClr val="FF0000"/>
              </a:solidFill>
            </a:endParaRPr>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第四章 静态建模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27848" y="781128"/>
            <a:ext cx="1826141" cy="584775"/>
          </a:xfrm>
          <a:prstGeom prst="rect">
            <a:avLst/>
          </a:prstGeom>
        </p:spPr>
        <p:txBody>
          <a:bodyPr wrap="none">
            <a:spAutoFit/>
          </a:bodyPr>
          <a:lstStyle/>
          <a:p>
            <a:r>
              <a:rPr lang="zh-CN" altLang="en-US" sz="3200" b="1" dirty="0" smtClean="0"/>
              <a:t>需求描述</a:t>
            </a:r>
            <a:endParaRPr lang="zh-CN" altLang="en-US" sz="3200" b="1" dirty="0"/>
          </a:p>
        </p:txBody>
      </p:sp>
      <p:sp>
        <p:nvSpPr>
          <p:cNvPr id="3" name="矩形 2"/>
          <p:cNvSpPr/>
          <p:nvPr/>
        </p:nvSpPr>
        <p:spPr>
          <a:xfrm>
            <a:off x="695400" y="1412776"/>
            <a:ext cx="10369152" cy="4458849"/>
          </a:xfrm>
          <a:prstGeom prst="rect">
            <a:avLst/>
          </a:prstGeom>
        </p:spPr>
        <p:txBody>
          <a:bodyPr wrap="square">
            <a:spAutoFit/>
          </a:bodyPr>
          <a:lstStyle/>
          <a:p>
            <a:pPr>
              <a:lnSpc>
                <a:spcPct val="150000"/>
              </a:lnSpc>
            </a:pPr>
            <a:r>
              <a:rPr lang="zh-CN" altLang="en-US" sz="2400" b="1" dirty="0"/>
              <a:t>小王是一个爱书之人，家里各类书籍已过干册，而平时又时常有朋友外借，因此需要一个个人图书管理系统</a:t>
            </a:r>
            <a:r>
              <a:rPr lang="zh-CN" altLang="en-US" sz="2400" b="1" dirty="0" smtClean="0"/>
              <a:t>。</a:t>
            </a:r>
            <a:endParaRPr lang="en-US" altLang="zh-CN" sz="2400" b="1" dirty="0" smtClean="0"/>
          </a:p>
          <a:p>
            <a:pPr marL="342900" indent="-342900">
              <a:lnSpc>
                <a:spcPct val="150000"/>
              </a:lnSpc>
              <a:buFont typeface="Wingdings" panose="05000000000000000000" pitchFamily="2" charset="2"/>
              <a:buChar char="l"/>
            </a:pPr>
            <a:r>
              <a:rPr lang="zh-CN" altLang="en-US" sz="2400" b="1" dirty="0" smtClean="0"/>
              <a:t>该</a:t>
            </a:r>
            <a:r>
              <a:rPr lang="zh-CN" altLang="en-US" sz="2400" b="1" dirty="0"/>
              <a:t>系统应该能够将书籍的基本信息按计算机类、非计算机类分别建档，实现按书名、作者、类别出版社等关键字的组合查询功能</a:t>
            </a:r>
            <a:r>
              <a:rPr lang="zh-CN" altLang="en-US" sz="2400" b="1" dirty="0" smtClean="0"/>
              <a:t>。</a:t>
            </a:r>
            <a:endParaRPr lang="en-US" altLang="zh-CN" sz="2400" b="1" dirty="0" smtClean="0"/>
          </a:p>
          <a:p>
            <a:pPr marL="342900" indent="-342900">
              <a:lnSpc>
                <a:spcPct val="150000"/>
              </a:lnSpc>
              <a:buFont typeface="Wingdings" panose="05000000000000000000" pitchFamily="2" charset="2"/>
              <a:buChar char="l"/>
            </a:pPr>
            <a:r>
              <a:rPr lang="zh-CN" altLang="en-US" sz="2400" b="1" dirty="0" smtClean="0"/>
              <a:t>在</a:t>
            </a:r>
            <a:r>
              <a:rPr lang="zh-CN" altLang="en-US" sz="2400" b="1" dirty="0"/>
              <a:t>使用该系统录入新书籍时系统会自动按规则生成书号，可以修改信息，但一经创建就不允许删除</a:t>
            </a:r>
            <a:r>
              <a:rPr lang="zh-CN" altLang="en-US" sz="2400" b="1" dirty="0" smtClean="0"/>
              <a:t>。</a:t>
            </a:r>
            <a:endParaRPr lang="en-US" altLang="zh-CN" sz="2400" b="1" dirty="0" smtClean="0"/>
          </a:p>
          <a:p>
            <a:pPr marL="342900" indent="-342900">
              <a:lnSpc>
                <a:spcPct val="150000"/>
              </a:lnSpc>
              <a:buFont typeface="Wingdings" panose="05000000000000000000" pitchFamily="2" charset="2"/>
              <a:buChar char="l"/>
            </a:pPr>
            <a:r>
              <a:rPr lang="zh-CN" altLang="en-US" sz="2400" b="1" dirty="0" smtClean="0"/>
              <a:t>该</a:t>
            </a:r>
            <a:r>
              <a:rPr lang="zh-CN" altLang="en-US" sz="2400" b="1" dirty="0"/>
              <a:t>系统还应该能够对书籍的外借情况进行记录，可对外借情况列表打印</a:t>
            </a:r>
            <a:r>
              <a:rPr lang="zh-CN" altLang="en-US" sz="2400" b="1" dirty="0" smtClean="0"/>
              <a:t>。</a:t>
            </a:r>
            <a:endParaRPr lang="en-US" altLang="zh-CN" sz="2400" b="1" dirty="0" smtClean="0"/>
          </a:p>
          <a:p>
            <a:pPr marL="342900" indent="-342900">
              <a:lnSpc>
                <a:spcPct val="150000"/>
              </a:lnSpc>
              <a:buFont typeface="Wingdings" panose="05000000000000000000" pitchFamily="2" charset="2"/>
              <a:buChar char="l"/>
            </a:pPr>
            <a:r>
              <a:rPr lang="zh-CN" altLang="en-US" sz="2400" b="1" dirty="0" smtClean="0"/>
              <a:t>另外</a:t>
            </a:r>
            <a:r>
              <a:rPr lang="zh-CN" altLang="en-US" sz="2400" b="1" dirty="0"/>
              <a:t>，还希望能够对书籍的购买金额、册数按特定时间周期进行统计</a:t>
            </a:r>
            <a:endParaRPr lang="zh-CN" altLang="en-US" sz="2400" b="1"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7368" y="809327"/>
            <a:ext cx="5511445" cy="584775"/>
          </a:xfrm>
          <a:prstGeom prst="rect">
            <a:avLst/>
          </a:prstGeom>
        </p:spPr>
        <p:txBody>
          <a:bodyPr wrap="none">
            <a:spAutoFit/>
          </a:bodyPr>
          <a:lstStyle/>
          <a:p>
            <a:r>
              <a:rPr lang="zh-CN" altLang="en-US" sz="3200" b="1" dirty="0" smtClean="0"/>
              <a:t>发现类（名词</a:t>
            </a:r>
            <a:r>
              <a:rPr lang="en-US" altLang="zh-CN" sz="3200" b="1" dirty="0" smtClean="0">
                <a:sym typeface="Wingdings" panose="05000000000000000000" pitchFamily="2" charset="2"/>
              </a:rPr>
              <a:t></a:t>
            </a:r>
            <a:r>
              <a:rPr lang="zh-CN" altLang="en-US" sz="3200" b="1" dirty="0" smtClean="0">
                <a:sym typeface="Wingdings" panose="05000000000000000000" pitchFamily="2" charset="2"/>
              </a:rPr>
              <a:t>类或属性名</a:t>
            </a:r>
            <a:r>
              <a:rPr lang="zh-CN" altLang="en-US" sz="3200" b="1" dirty="0" smtClean="0"/>
              <a:t>）</a:t>
            </a:r>
            <a:endParaRPr lang="zh-CN" altLang="en-US" sz="3200" b="1" dirty="0"/>
          </a:p>
        </p:txBody>
      </p:sp>
      <p:sp>
        <p:nvSpPr>
          <p:cNvPr id="3" name="矩形 2"/>
          <p:cNvSpPr/>
          <p:nvPr/>
        </p:nvSpPr>
        <p:spPr>
          <a:xfrm>
            <a:off x="524888" y="1628800"/>
            <a:ext cx="10755688" cy="4401205"/>
          </a:xfrm>
          <a:prstGeom prst="rect">
            <a:avLst/>
          </a:prstGeom>
        </p:spPr>
        <p:txBody>
          <a:bodyPr wrap="square">
            <a:spAutoFit/>
          </a:bodyPr>
          <a:lstStyle/>
          <a:p>
            <a:pPr marL="457200" indent="-457200">
              <a:lnSpc>
                <a:spcPct val="125000"/>
              </a:lnSpc>
              <a:spcBef>
                <a:spcPct val="20000"/>
              </a:spcBef>
              <a:buClr>
                <a:srgbClr val="FF0000"/>
              </a:buClr>
              <a:buSzPct val="200000"/>
              <a:buFontTx/>
              <a:buChar char="•"/>
            </a:pPr>
            <a:r>
              <a:rPr kumimoji="1" lang="zh-CN" altLang="en-US" sz="2800" b="1" dirty="0">
                <a:solidFill>
                  <a:srgbClr val="FF3300"/>
                </a:solidFill>
                <a:latin typeface="+mn-ea"/>
              </a:rPr>
              <a:t>小王</a:t>
            </a:r>
            <a:r>
              <a:rPr kumimoji="1" lang="zh-CN" altLang="en-US" sz="2800" b="1" dirty="0">
                <a:latin typeface="+mn-ea"/>
              </a:rPr>
              <a:t>是一个爱书之</a:t>
            </a:r>
            <a:r>
              <a:rPr kumimoji="1" lang="zh-CN" altLang="en-US" sz="2800" b="1" dirty="0">
                <a:solidFill>
                  <a:srgbClr val="FF3300"/>
                </a:solidFill>
                <a:latin typeface="+mn-ea"/>
              </a:rPr>
              <a:t>人</a:t>
            </a:r>
            <a:r>
              <a:rPr kumimoji="1" lang="zh-CN" altLang="en-US" sz="2800" b="1" dirty="0">
                <a:latin typeface="+mn-ea"/>
              </a:rPr>
              <a:t>，</a:t>
            </a:r>
            <a:r>
              <a:rPr kumimoji="1" lang="zh-CN" altLang="en-US" sz="2800" b="1" dirty="0">
                <a:solidFill>
                  <a:srgbClr val="FF3300"/>
                </a:solidFill>
                <a:latin typeface="+mn-ea"/>
              </a:rPr>
              <a:t>家里</a:t>
            </a:r>
            <a:r>
              <a:rPr kumimoji="1" lang="zh-CN" altLang="en-US" sz="2800" b="1" dirty="0">
                <a:latin typeface="+mn-ea"/>
              </a:rPr>
              <a:t>各类</a:t>
            </a:r>
            <a:r>
              <a:rPr kumimoji="1" lang="zh-CN" altLang="en-US" sz="2800" b="1" dirty="0">
                <a:solidFill>
                  <a:srgbClr val="FF3300"/>
                </a:solidFill>
                <a:latin typeface="+mn-ea"/>
              </a:rPr>
              <a:t>书籍</a:t>
            </a:r>
            <a:r>
              <a:rPr kumimoji="1" lang="zh-CN" altLang="en-US" sz="2800" b="1" dirty="0">
                <a:latin typeface="+mn-ea"/>
              </a:rPr>
              <a:t>已过千册，而平时又时常有</a:t>
            </a:r>
            <a:r>
              <a:rPr kumimoji="1" lang="zh-CN" altLang="en-US" sz="2800" b="1" dirty="0">
                <a:solidFill>
                  <a:srgbClr val="FF3300"/>
                </a:solidFill>
                <a:latin typeface="+mn-ea"/>
              </a:rPr>
              <a:t>朋友</a:t>
            </a:r>
            <a:r>
              <a:rPr kumimoji="1" lang="zh-CN" altLang="en-US" sz="2800" b="1" dirty="0">
                <a:latin typeface="+mn-ea"/>
              </a:rPr>
              <a:t>外借，因此需要一个</a:t>
            </a:r>
            <a:r>
              <a:rPr kumimoji="1" lang="zh-CN" altLang="en-US" sz="2800" b="1" dirty="0">
                <a:solidFill>
                  <a:srgbClr val="FF3300"/>
                </a:solidFill>
                <a:latin typeface="+mn-ea"/>
              </a:rPr>
              <a:t>个人图书管理系统</a:t>
            </a:r>
            <a:r>
              <a:rPr kumimoji="1" lang="zh-CN" altLang="en-US" sz="2800" b="1" dirty="0">
                <a:latin typeface="+mn-ea"/>
              </a:rPr>
              <a:t>。该系统应该能够将书籍的</a:t>
            </a:r>
            <a:r>
              <a:rPr kumimoji="1" lang="zh-CN" altLang="en-US" sz="2800" b="1" dirty="0">
                <a:solidFill>
                  <a:srgbClr val="FF3300"/>
                </a:solidFill>
                <a:latin typeface="+mn-ea"/>
              </a:rPr>
              <a:t>基本信息</a:t>
            </a:r>
            <a:r>
              <a:rPr kumimoji="1" lang="zh-CN" altLang="en-US" sz="2800" b="1" dirty="0">
                <a:latin typeface="+mn-ea"/>
              </a:rPr>
              <a:t>按</a:t>
            </a:r>
            <a:r>
              <a:rPr kumimoji="1" lang="zh-CN" altLang="en-US" sz="2800" b="1" dirty="0">
                <a:solidFill>
                  <a:srgbClr val="FF3300"/>
                </a:solidFill>
                <a:latin typeface="+mn-ea"/>
              </a:rPr>
              <a:t>计算机类</a:t>
            </a:r>
            <a:r>
              <a:rPr kumimoji="1" lang="zh-CN" altLang="en-US" sz="2800" b="1" dirty="0">
                <a:latin typeface="+mn-ea"/>
              </a:rPr>
              <a:t>、</a:t>
            </a:r>
            <a:r>
              <a:rPr kumimoji="1" lang="zh-CN" altLang="en-US" sz="2800" b="1" dirty="0">
                <a:solidFill>
                  <a:srgbClr val="FF3300"/>
                </a:solidFill>
                <a:latin typeface="+mn-ea"/>
              </a:rPr>
              <a:t>非计算机类</a:t>
            </a:r>
            <a:r>
              <a:rPr kumimoji="1" lang="zh-CN" altLang="en-US" sz="2800" b="1" dirty="0">
                <a:latin typeface="+mn-ea"/>
              </a:rPr>
              <a:t>分别建档，实现按</a:t>
            </a:r>
            <a:r>
              <a:rPr kumimoji="1" lang="zh-CN" altLang="en-US" sz="2800" b="1" dirty="0">
                <a:solidFill>
                  <a:srgbClr val="FF3300"/>
                </a:solidFill>
                <a:latin typeface="+mn-ea"/>
              </a:rPr>
              <a:t>书名</a:t>
            </a:r>
            <a:r>
              <a:rPr kumimoji="1" lang="zh-CN" altLang="en-US" sz="2800" b="1" dirty="0">
                <a:latin typeface="+mn-ea"/>
              </a:rPr>
              <a:t>、</a:t>
            </a:r>
            <a:r>
              <a:rPr kumimoji="1" lang="zh-CN" altLang="en-US" sz="2800" b="1" dirty="0">
                <a:solidFill>
                  <a:srgbClr val="FF3300"/>
                </a:solidFill>
                <a:latin typeface="+mn-ea"/>
              </a:rPr>
              <a:t>作者</a:t>
            </a:r>
            <a:r>
              <a:rPr kumimoji="1" lang="zh-CN" altLang="en-US" sz="2800" b="1" dirty="0">
                <a:latin typeface="+mn-ea"/>
              </a:rPr>
              <a:t>、</a:t>
            </a:r>
            <a:r>
              <a:rPr kumimoji="1" lang="zh-CN" altLang="en-US" sz="2800" b="1" dirty="0">
                <a:solidFill>
                  <a:srgbClr val="FF3300"/>
                </a:solidFill>
                <a:latin typeface="+mn-ea"/>
              </a:rPr>
              <a:t>类别</a:t>
            </a:r>
            <a:r>
              <a:rPr kumimoji="1" lang="zh-CN" altLang="en-US" sz="2800" b="1" dirty="0">
                <a:latin typeface="+mn-ea"/>
              </a:rPr>
              <a:t>、</a:t>
            </a:r>
            <a:r>
              <a:rPr kumimoji="1" lang="zh-CN" altLang="en-US" sz="2800" b="1" dirty="0">
                <a:solidFill>
                  <a:srgbClr val="FF3300"/>
                </a:solidFill>
                <a:latin typeface="+mn-ea"/>
              </a:rPr>
              <a:t>出版社</a:t>
            </a:r>
            <a:r>
              <a:rPr kumimoji="1" lang="zh-CN" altLang="en-US" sz="2800" b="1" dirty="0">
                <a:latin typeface="+mn-ea"/>
              </a:rPr>
              <a:t>等</a:t>
            </a:r>
            <a:r>
              <a:rPr kumimoji="1" lang="zh-CN" altLang="en-US" sz="2800" b="1" dirty="0">
                <a:solidFill>
                  <a:srgbClr val="FF3300"/>
                </a:solidFill>
                <a:latin typeface="+mn-ea"/>
              </a:rPr>
              <a:t>关键字</a:t>
            </a:r>
            <a:r>
              <a:rPr kumimoji="1" lang="zh-CN" altLang="en-US" sz="2800" b="1" dirty="0">
                <a:latin typeface="+mn-ea"/>
              </a:rPr>
              <a:t>的组合查询</a:t>
            </a:r>
            <a:r>
              <a:rPr kumimoji="1" lang="zh-CN" altLang="en-US" sz="2800" b="1" dirty="0">
                <a:solidFill>
                  <a:srgbClr val="FF3300"/>
                </a:solidFill>
                <a:latin typeface="+mn-ea"/>
              </a:rPr>
              <a:t>功能</a:t>
            </a:r>
            <a:r>
              <a:rPr kumimoji="1" lang="zh-CN" altLang="en-US" sz="2800" b="1" dirty="0">
                <a:latin typeface="+mn-ea"/>
              </a:rPr>
              <a:t>。在使用该系统录入</a:t>
            </a:r>
            <a:r>
              <a:rPr kumimoji="1" lang="zh-CN" altLang="en-US" sz="2800" b="1" dirty="0">
                <a:solidFill>
                  <a:srgbClr val="FF3300"/>
                </a:solidFill>
                <a:latin typeface="+mn-ea"/>
              </a:rPr>
              <a:t>新书籍</a:t>
            </a:r>
            <a:r>
              <a:rPr kumimoji="1" lang="zh-CN" altLang="en-US" sz="2800" b="1" dirty="0">
                <a:latin typeface="+mn-ea"/>
              </a:rPr>
              <a:t>时</a:t>
            </a:r>
            <a:r>
              <a:rPr kumimoji="1" lang="zh-CN" altLang="en-US" sz="2800" b="1" dirty="0">
                <a:solidFill>
                  <a:srgbClr val="FF3300"/>
                </a:solidFill>
                <a:latin typeface="+mn-ea"/>
              </a:rPr>
              <a:t>系统</a:t>
            </a:r>
            <a:r>
              <a:rPr kumimoji="1" lang="zh-CN" altLang="en-US" sz="2800" b="1" dirty="0">
                <a:latin typeface="+mn-ea"/>
              </a:rPr>
              <a:t>会自动按</a:t>
            </a:r>
            <a:r>
              <a:rPr kumimoji="1" lang="zh-CN" altLang="en-US" sz="2800" b="1" dirty="0">
                <a:solidFill>
                  <a:srgbClr val="FF3300"/>
                </a:solidFill>
                <a:latin typeface="+mn-ea"/>
              </a:rPr>
              <a:t>规则</a:t>
            </a:r>
            <a:r>
              <a:rPr kumimoji="1" lang="zh-CN" altLang="en-US" sz="2800" b="1" dirty="0">
                <a:latin typeface="+mn-ea"/>
              </a:rPr>
              <a:t>生成</a:t>
            </a:r>
            <a:r>
              <a:rPr kumimoji="1" lang="zh-CN" altLang="en-US" sz="2800" b="1" dirty="0">
                <a:solidFill>
                  <a:srgbClr val="FF3300"/>
                </a:solidFill>
                <a:latin typeface="+mn-ea"/>
              </a:rPr>
              <a:t>书号</a:t>
            </a:r>
            <a:r>
              <a:rPr kumimoji="1" lang="zh-CN" altLang="en-US" sz="2800" b="1" dirty="0">
                <a:latin typeface="+mn-ea"/>
              </a:rPr>
              <a:t>，可以修改</a:t>
            </a:r>
            <a:r>
              <a:rPr kumimoji="1" lang="zh-CN" altLang="en-US" sz="2800" b="1" dirty="0">
                <a:solidFill>
                  <a:srgbClr val="FF3300"/>
                </a:solidFill>
                <a:latin typeface="+mn-ea"/>
              </a:rPr>
              <a:t>信息</a:t>
            </a:r>
            <a:r>
              <a:rPr kumimoji="1" lang="zh-CN" altLang="en-US" sz="2800" b="1" dirty="0">
                <a:latin typeface="+mn-ea"/>
              </a:rPr>
              <a:t>，但一经创建就不允许删除。该系统还应该能够对书籍的外借情况进行</a:t>
            </a:r>
            <a:r>
              <a:rPr kumimoji="1" lang="zh-CN" altLang="en-US" sz="2800" b="1" dirty="0">
                <a:solidFill>
                  <a:srgbClr val="FF3300"/>
                </a:solidFill>
                <a:latin typeface="+mn-ea"/>
              </a:rPr>
              <a:t>记录</a:t>
            </a:r>
            <a:r>
              <a:rPr kumimoji="1" lang="zh-CN" altLang="en-US" sz="2800" b="1" dirty="0">
                <a:latin typeface="+mn-ea"/>
              </a:rPr>
              <a:t>，可对</a:t>
            </a:r>
            <a:r>
              <a:rPr kumimoji="1" lang="zh-CN" altLang="en-US" sz="2800" b="1" dirty="0">
                <a:solidFill>
                  <a:srgbClr val="FF3300"/>
                </a:solidFill>
                <a:latin typeface="+mn-ea"/>
              </a:rPr>
              <a:t>外借情况列表</a:t>
            </a:r>
            <a:r>
              <a:rPr kumimoji="1" lang="zh-CN" altLang="en-US" sz="2800" b="1" dirty="0">
                <a:latin typeface="+mn-ea"/>
              </a:rPr>
              <a:t>打印。另外，还希望能够对书籍的</a:t>
            </a:r>
            <a:r>
              <a:rPr kumimoji="1" lang="zh-CN" altLang="en-US" sz="2800" b="1" dirty="0">
                <a:solidFill>
                  <a:srgbClr val="FF3300"/>
                </a:solidFill>
                <a:latin typeface="+mn-ea"/>
              </a:rPr>
              <a:t>购买金额</a:t>
            </a:r>
            <a:r>
              <a:rPr kumimoji="1" lang="zh-CN" altLang="en-US" sz="2800" b="1" dirty="0">
                <a:latin typeface="+mn-ea"/>
              </a:rPr>
              <a:t>、</a:t>
            </a:r>
            <a:r>
              <a:rPr kumimoji="1" lang="zh-CN" altLang="en-US" sz="2800" b="1" dirty="0">
                <a:solidFill>
                  <a:srgbClr val="FF3300"/>
                </a:solidFill>
                <a:latin typeface="+mn-ea"/>
              </a:rPr>
              <a:t>册数</a:t>
            </a:r>
            <a:r>
              <a:rPr kumimoji="1" lang="zh-CN" altLang="en-US" sz="2800" b="1" dirty="0">
                <a:latin typeface="+mn-ea"/>
              </a:rPr>
              <a:t>按</a:t>
            </a:r>
            <a:r>
              <a:rPr kumimoji="1" lang="zh-CN" altLang="en-US" sz="2800" b="1" dirty="0">
                <a:solidFill>
                  <a:srgbClr val="FF3300"/>
                </a:solidFill>
                <a:latin typeface="+mn-ea"/>
              </a:rPr>
              <a:t>特定时间周期</a:t>
            </a:r>
            <a:r>
              <a:rPr kumimoji="1" lang="zh-CN" altLang="en-US" sz="2800" b="1" dirty="0">
                <a:latin typeface="+mn-ea"/>
              </a:rPr>
              <a:t>进行统计 </a:t>
            </a:r>
            <a:endParaRPr kumimoji="1" lang="zh-CN" altLang="en-US" sz="2800" b="1" dirty="0">
              <a:latin typeface="+mn-e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326" y="1988840"/>
            <a:ext cx="11158674" cy="2308324"/>
          </a:xfrm>
          <a:prstGeom prst="rect">
            <a:avLst/>
          </a:prstGeom>
        </p:spPr>
        <p:txBody>
          <a:bodyPr wrap="square">
            <a:spAutoFit/>
          </a:bodyPr>
          <a:lstStyle/>
          <a:p>
            <a:pPr>
              <a:lnSpc>
                <a:spcPct val="150000"/>
              </a:lnSpc>
            </a:pPr>
            <a:r>
              <a:rPr lang="zh-CN" altLang="en-US" sz="2400" b="1" dirty="0" smtClean="0">
                <a:solidFill>
                  <a:srgbClr val="FF0000"/>
                </a:solidFill>
                <a:latin typeface="+mn-ea"/>
              </a:rPr>
              <a:t>不相关的</a:t>
            </a:r>
            <a:r>
              <a:rPr lang="zh-CN" altLang="en-US" sz="2400" b="1" dirty="0">
                <a:solidFill>
                  <a:srgbClr val="FF0000"/>
                </a:solidFill>
                <a:latin typeface="+mn-ea"/>
              </a:rPr>
              <a:t>类</a:t>
            </a:r>
            <a:r>
              <a:rPr lang="en-US" altLang="zh-CN" sz="2400" b="1" dirty="0">
                <a:solidFill>
                  <a:srgbClr val="FF0000"/>
                </a:solidFill>
                <a:latin typeface="+mn-ea"/>
              </a:rPr>
              <a:t>:</a:t>
            </a:r>
            <a:r>
              <a:rPr lang="zh-CN" altLang="en-US" sz="2400" b="1" dirty="0">
                <a:latin typeface="+mn-ea"/>
              </a:rPr>
              <a:t>如果一个类和问题关系不大或者无关。领域外</a:t>
            </a:r>
            <a:r>
              <a:rPr lang="zh-CN" altLang="en-US" sz="2400" b="1" dirty="0" smtClean="0">
                <a:latin typeface="+mn-ea"/>
              </a:rPr>
              <a:t>。</a:t>
            </a:r>
            <a:endParaRPr lang="en-US" altLang="zh-CN" sz="2400" b="1" dirty="0" smtClean="0">
              <a:latin typeface="+mn-ea"/>
            </a:endParaRPr>
          </a:p>
          <a:p>
            <a:pPr>
              <a:lnSpc>
                <a:spcPct val="150000"/>
              </a:lnSpc>
            </a:pPr>
            <a:r>
              <a:rPr lang="zh-CN" altLang="en-US" sz="2400" b="1" dirty="0" smtClean="0">
                <a:solidFill>
                  <a:srgbClr val="FF0000"/>
                </a:solidFill>
                <a:latin typeface="+mn-ea"/>
              </a:rPr>
              <a:t>含糊</a:t>
            </a:r>
            <a:r>
              <a:rPr lang="zh-CN" altLang="en-US" sz="2400" b="1" dirty="0">
                <a:solidFill>
                  <a:srgbClr val="FF0000"/>
                </a:solidFill>
                <a:latin typeface="+mn-ea"/>
              </a:rPr>
              <a:t>的类</a:t>
            </a:r>
            <a:r>
              <a:rPr lang="en-US" altLang="zh-CN" sz="2400" b="1" dirty="0">
                <a:solidFill>
                  <a:srgbClr val="FF0000"/>
                </a:solidFill>
                <a:latin typeface="+mn-ea"/>
              </a:rPr>
              <a:t>:</a:t>
            </a:r>
            <a:r>
              <a:rPr lang="zh-CN" altLang="en-US" sz="2400" b="1" dirty="0">
                <a:latin typeface="+mn-ea"/>
              </a:rPr>
              <a:t>一些临界类的边界定义可能比较模糊，或者作用域过于宽泛</a:t>
            </a:r>
            <a:r>
              <a:rPr lang="zh-CN" altLang="en-US" sz="2400" b="1" dirty="0" smtClean="0">
                <a:latin typeface="+mn-ea"/>
              </a:rPr>
              <a:t>。</a:t>
            </a:r>
            <a:endParaRPr lang="en-US" altLang="zh-CN" sz="2400" b="1" dirty="0" smtClean="0">
              <a:latin typeface="+mn-ea"/>
            </a:endParaRPr>
          </a:p>
          <a:p>
            <a:pPr>
              <a:lnSpc>
                <a:spcPct val="150000"/>
              </a:lnSpc>
            </a:pPr>
            <a:r>
              <a:rPr lang="zh-CN" altLang="en-US" sz="2400" b="1" dirty="0" smtClean="0">
                <a:solidFill>
                  <a:srgbClr val="FF0000"/>
                </a:solidFill>
                <a:latin typeface="+mn-ea"/>
              </a:rPr>
              <a:t>属性</a:t>
            </a:r>
            <a:r>
              <a:rPr lang="en-US" altLang="zh-CN" sz="2400" b="1" dirty="0">
                <a:solidFill>
                  <a:srgbClr val="FF0000"/>
                </a:solidFill>
                <a:latin typeface="+mn-ea"/>
              </a:rPr>
              <a:t>︰</a:t>
            </a:r>
            <a:r>
              <a:rPr lang="zh-CN" altLang="en-US" sz="2400" b="1" dirty="0">
                <a:latin typeface="+mn-ea"/>
              </a:rPr>
              <a:t>一般不能为类，但如果某特性的独立存在性很重要，那它就应该是类</a:t>
            </a:r>
            <a:r>
              <a:rPr lang="zh-CN" altLang="en-US" sz="2400" b="1" dirty="0" smtClean="0">
                <a:latin typeface="+mn-ea"/>
              </a:rPr>
              <a:t>。</a:t>
            </a:r>
            <a:endParaRPr lang="en-US" altLang="zh-CN" sz="2400" b="1" dirty="0" smtClean="0">
              <a:latin typeface="+mn-ea"/>
            </a:endParaRPr>
          </a:p>
          <a:p>
            <a:pPr>
              <a:lnSpc>
                <a:spcPct val="150000"/>
              </a:lnSpc>
            </a:pPr>
            <a:r>
              <a:rPr lang="zh-CN" altLang="en-US" sz="2400" b="1" dirty="0" smtClean="0">
                <a:solidFill>
                  <a:srgbClr val="FF0000"/>
                </a:solidFill>
                <a:latin typeface="+mn-ea"/>
              </a:rPr>
              <a:t>操作</a:t>
            </a:r>
            <a:r>
              <a:rPr lang="zh-CN" altLang="en-US" sz="2400" b="1" dirty="0">
                <a:solidFill>
                  <a:srgbClr val="FF0000"/>
                </a:solidFill>
                <a:latin typeface="+mn-ea"/>
              </a:rPr>
              <a:t>∶</a:t>
            </a:r>
            <a:r>
              <a:rPr lang="zh-CN" altLang="en-US" sz="2400" b="1" dirty="0">
                <a:latin typeface="+mn-ea"/>
              </a:rPr>
              <a:t>不可以独立使用，不是类。但拥有许多自身特性的操作应该被建模成类。</a:t>
            </a:r>
            <a:endParaRPr lang="zh-CN" altLang="en-US" sz="2400" b="1" dirty="0">
              <a:latin typeface="+mn-ea"/>
            </a:endParaRPr>
          </a:p>
        </p:txBody>
      </p:sp>
      <p:sp>
        <p:nvSpPr>
          <p:cNvPr id="3" name="矩形 2"/>
          <p:cNvSpPr/>
          <p:nvPr/>
        </p:nvSpPr>
        <p:spPr>
          <a:xfrm>
            <a:off x="916649" y="1007440"/>
            <a:ext cx="2236510" cy="584775"/>
          </a:xfrm>
          <a:prstGeom prst="rect">
            <a:avLst/>
          </a:prstGeom>
        </p:spPr>
        <p:txBody>
          <a:bodyPr wrap="none">
            <a:spAutoFit/>
          </a:bodyPr>
          <a:lstStyle/>
          <a:p>
            <a:r>
              <a:rPr lang="zh-CN" altLang="en-US" sz="3200" b="1" dirty="0"/>
              <a:t>筛选备选类</a:t>
            </a:r>
            <a:endParaRPr lang="en-US" altLang="zh-CN" sz="3200" b="1"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432" y="829253"/>
            <a:ext cx="2236510" cy="584775"/>
          </a:xfrm>
          <a:prstGeom prst="rect">
            <a:avLst/>
          </a:prstGeom>
        </p:spPr>
        <p:txBody>
          <a:bodyPr wrap="none">
            <a:spAutoFit/>
          </a:bodyPr>
          <a:lstStyle/>
          <a:p>
            <a:r>
              <a:rPr lang="zh-CN" altLang="en-US" sz="3200" b="1" dirty="0"/>
              <a:t>筛选备选类</a:t>
            </a:r>
            <a:endParaRPr lang="en-US" altLang="zh-CN" sz="3200" b="1" dirty="0"/>
          </a:p>
        </p:txBody>
      </p:sp>
      <p:sp>
        <p:nvSpPr>
          <p:cNvPr id="3" name="矩形 2"/>
          <p:cNvSpPr/>
          <p:nvPr/>
        </p:nvSpPr>
        <p:spPr>
          <a:xfrm>
            <a:off x="543235" y="1628800"/>
            <a:ext cx="11339344" cy="3471720"/>
          </a:xfrm>
          <a:prstGeom prst="rect">
            <a:avLst/>
          </a:prstGeom>
        </p:spPr>
        <p:txBody>
          <a:bodyPr wrap="square">
            <a:spAutoFit/>
          </a:bodyPr>
          <a:lstStyle/>
          <a:p>
            <a:pPr marL="457200" indent="-457200">
              <a:lnSpc>
                <a:spcPct val="125000"/>
              </a:lnSpc>
              <a:spcBef>
                <a:spcPct val="20000"/>
              </a:spcBef>
              <a:buClr>
                <a:srgbClr val="FF0000"/>
              </a:buClr>
              <a:buSzPct val="200000"/>
              <a:buFontTx/>
              <a:buChar char="•"/>
            </a:pPr>
            <a:r>
              <a:rPr kumimoji="1" lang="zh-CN" altLang="en-US" sz="2400" b="1" dirty="0">
                <a:latin typeface="+mn-ea"/>
              </a:rPr>
              <a:t>“</a:t>
            </a:r>
            <a:r>
              <a:rPr kumimoji="1" lang="zh-CN" altLang="en-US" sz="2400" b="1" dirty="0">
                <a:solidFill>
                  <a:srgbClr val="FF0000"/>
                </a:solidFill>
                <a:latin typeface="+mn-ea"/>
              </a:rPr>
              <a:t>小王</a:t>
            </a:r>
            <a:r>
              <a:rPr kumimoji="1" lang="zh-CN" altLang="en-US" sz="2400" b="1" dirty="0">
                <a:latin typeface="+mn-ea"/>
              </a:rPr>
              <a:t>”、“</a:t>
            </a:r>
            <a:r>
              <a:rPr kumimoji="1" lang="zh-CN" altLang="en-US" sz="2400" b="1" dirty="0">
                <a:solidFill>
                  <a:srgbClr val="FF0000"/>
                </a:solidFill>
                <a:latin typeface="+mn-ea"/>
              </a:rPr>
              <a:t>人</a:t>
            </a:r>
            <a:r>
              <a:rPr kumimoji="1" lang="zh-CN" altLang="en-US" sz="2400" b="1" dirty="0">
                <a:latin typeface="+mn-ea"/>
              </a:rPr>
              <a:t>”、“</a:t>
            </a:r>
            <a:r>
              <a:rPr kumimoji="1" lang="zh-CN" altLang="en-US" sz="2400" b="1" dirty="0">
                <a:solidFill>
                  <a:srgbClr val="FF0000"/>
                </a:solidFill>
                <a:latin typeface="+mn-ea"/>
              </a:rPr>
              <a:t>家里</a:t>
            </a:r>
            <a:r>
              <a:rPr kumimoji="1" lang="zh-CN" altLang="en-US" sz="2400" b="1" dirty="0">
                <a:latin typeface="+mn-ea"/>
              </a:rPr>
              <a:t>”很明显是系统外的概念，无须对其建模；</a:t>
            </a:r>
            <a:endParaRPr kumimoji="1" lang="zh-CN" altLang="en-US" sz="2400" b="1" dirty="0">
              <a:latin typeface="+mn-ea"/>
            </a:endParaRPr>
          </a:p>
          <a:p>
            <a:pPr marL="457200" indent="-457200">
              <a:lnSpc>
                <a:spcPct val="125000"/>
              </a:lnSpc>
              <a:spcBef>
                <a:spcPct val="20000"/>
              </a:spcBef>
              <a:buClr>
                <a:srgbClr val="FF0000"/>
              </a:buClr>
              <a:buSzPct val="200000"/>
              <a:buFontTx/>
              <a:buChar char="•"/>
            </a:pPr>
            <a:r>
              <a:rPr kumimoji="1" lang="zh-CN" altLang="en-US" sz="2400" b="1" dirty="0">
                <a:latin typeface="+mn-ea"/>
              </a:rPr>
              <a:t>而“</a:t>
            </a:r>
            <a:r>
              <a:rPr kumimoji="1" lang="zh-CN" altLang="en-US" sz="2400" b="1" dirty="0">
                <a:solidFill>
                  <a:srgbClr val="FF0000"/>
                </a:solidFill>
                <a:latin typeface="+mn-ea"/>
              </a:rPr>
              <a:t>个人图书管理系统</a:t>
            </a:r>
            <a:r>
              <a:rPr kumimoji="1" lang="zh-CN" altLang="en-US" sz="2400" b="1" dirty="0">
                <a:latin typeface="+mn-ea"/>
              </a:rPr>
              <a:t>”、“</a:t>
            </a:r>
            <a:r>
              <a:rPr kumimoji="1" lang="zh-CN" altLang="en-US" sz="2400" b="1" dirty="0">
                <a:solidFill>
                  <a:srgbClr val="FF0000"/>
                </a:solidFill>
                <a:latin typeface="+mn-ea"/>
              </a:rPr>
              <a:t>系统</a:t>
            </a:r>
            <a:r>
              <a:rPr kumimoji="1" lang="zh-CN" altLang="en-US" sz="2400" b="1" dirty="0">
                <a:latin typeface="+mn-ea"/>
              </a:rPr>
              <a:t>”指的就是将要开发的系统，即系统本身，也无须对其进行建模；</a:t>
            </a:r>
            <a:endParaRPr kumimoji="1" lang="zh-CN" altLang="en-US" sz="2400" b="1" dirty="0">
              <a:latin typeface="+mn-ea"/>
            </a:endParaRPr>
          </a:p>
          <a:p>
            <a:pPr marL="457200" indent="-457200">
              <a:lnSpc>
                <a:spcPct val="125000"/>
              </a:lnSpc>
              <a:spcBef>
                <a:spcPct val="20000"/>
              </a:spcBef>
              <a:buClr>
                <a:srgbClr val="FF0000"/>
              </a:buClr>
              <a:buSzPct val="200000"/>
              <a:buFontTx/>
              <a:buChar char="•"/>
            </a:pPr>
            <a:r>
              <a:rPr kumimoji="1" lang="zh-CN" altLang="en-US" sz="2400" b="1" dirty="0">
                <a:latin typeface="+mn-ea"/>
              </a:rPr>
              <a:t>很明显“</a:t>
            </a:r>
            <a:r>
              <a:rPr kumimoji="1" lang="zh-CN" altLang="en-US" sz="2400" b="1" dirty="0">
                <a:solidFill>
                  <a:srgbClr val="FF0000"/>
                </a:solidFill>
                <a:latin typeface="+mn-ea"/>
              </a:rPr>
              <a:t>书籍</a:t>
            </a:r>
            <a:r>
              <a:rPr kumimoji="1" lang="zh-CN" altLang="en-US" sz="2400" b="1" dirty="0">
                <a:latin typeface="+mn-ea"/>
              </a:rPr>
              <a:t>”是一个很重要的类，而</a:t>
            </a:r>
            <a:r>
              <a:rPr kumimoji="1" lang="zh-CN" altLang="en-US" sz="2400" b="1" dirty="0">
                <a:solidFill>
                  <a:srgbClr val="FF0000"/>
                </a:solidFill>
                <a:latin typeface="+mn-ea"/>
              </a:rPr>
              <a:t>“书名”、“作者”、“类别”、“出版社”、“书号</a:t>
            </a:r>
            <a:r>
              <a:rPr kumimoji="1" lang="zh-CN" altLang="en-US" sz="2400" b="1" dirty="0">
                <a:latin typeface="+mn-ea"/>
              </a:rPr>
              <a:t>”则都是用来描述书籍的基本信息的，因此应该作为“</a:t>
            </a:r>
            <a:r>
              <a:rPr kumimoji="1" lang="zh-CN" altLang="en-US" sz="2400" b="1" dirty="0">
                <a:solidFill>
                  <a:srgbClr val="FF0000"/>
                </a:solidFill>
                <a:latin typeface="+mn-ea"/>
              </a:rPr>
              <a:t>书籍</a:t>
            </a:r>
            <a:r>
              <a:rPr kumimoji="1" lang="zh-CN" altLang="en-US" sz="2400" b="1" dirty="0">
                <a:latin typeface="+mn-ea"/>
              </a:rPr>
              <a:t>”类的属性处理，而“</a:t>
            </a:r>
            <a:r>
              <a:rPr kumimoji="1" lang="zh-CN" altLang="en-US" sz="2400" b="1" dirty="0">
                <a:solidFill>
                  <a:srgbClr val="FF0000"/>
                </a:solidFill>
                <a:latin typeface="+mn-ea"/>
              </a:rPr>
              <a:t>规则</a:t>
            </a:r>
            <a:r>
              <a:rPr kumimoji="1" lang="zh-CN" altLang="en-US" sz="2400" b="1" dirty="0">
                <a:latin typeface="+mn-ea"/>
              </a:rPr>
              <a:t>”是指书号的生成规则，而书号则是书籍的一个属性，因此“</a:t>
            </a:r>
            <a:r>
              <a:rPr kumimoji="1" lang="zh-CN" altLang="en-US" sz="2400" b="1" dirty="0">
                <a:solidFill>
                  <a:srgbClr val="FF0000"/>
                </a:solidFill>
                <a:latin typeface="+mn-ea"/>
              </a:rPr>
              <a:t>规则</a:t>
            </a:r>
            <a:r>
              <a:rPr kumimoji="1" lang="zh-CN" altLang="en-US" sz="2400" b="1" dirty="0">
                <a:latin typeface="+mn-ea"/>
              </a:rPr>
              <a:t>”可以作为编写“</a:t>
            </a:r>
            <a:r>
              <a:rPr kumimoji="1" lang="zh-CN" altLang="en-US" sz="2400" b="1" dirty="0">
                <a:solidFill>
                  <a:srgbClr val="FF0000"/>
                </a:solidFill>
                <a:latin typeface="+mn-ea"/>
              </a:rPr>
              <a:t>书籍</a:t>
            </a:r>
            <a:r>
              <a:rPr kumimoji="1" lang="zh-CN" altLang="en-US" sz="2400" b="1" dirty="0">
                <a:latin typeface="+mn-ea"/>
              </a:rPr>
              <a:t>”类构造函数的指南。</a:t>
            </a:r>
            <a:endParaRPr kumimoji="1" lang="zh-CN" altLang="en-US" sz="2400" b="1" dirty="0">
              <a:latin typeface="+mn-ea"/>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432" y="829253"/>
            <a:ext cx="2236510" cy="584775"/>
          </a:xfrm>
          <a:prstGeom prst="rect">
            <a:avLst/>
          </a:prstGeom>
        </p:spPr>
        <p:txBody>
          <a:bodyPr wrap="none">
            <a:spAutoFit/>
          </a:bodyPr>
          <a:lstStyle/>
          <a:p>
            <a:r>
              <a:rPr lang="zh-CN" altLang="en-US" sz="3200" b="1" dirty="0"/>
              <a:t>筛选备选类</a:t>
            </a:r>
            <a:endParaRPr lang="en-US" altLang="zh-CN" sz="3200" b="1" dirty="0"/>
          </a:p>
        </p:txBody>
      </p:sp>
      <p:sp>
        <p:nvSpPr>
          <p:cNvPr id="3" name="矩形 2"/>
          <p:cNvSpPr/>
          <p:nvPr/>
        </p:nvSpPr>
        <p:spPr>
          <a:xfrm>
            <a:off x="834288" y="1628800"/>
            <a:ext cx="10086247" cy="2012859"/>
          </a:xfrm>
          <a:prstGeom prst="rect">
            <a:avLst/>
          </a:prstGeom>
        </p:spPr>
        <p:txBody>
          <a:bodyPr wrap="square">
            <a:spAutoFit/>
          </a:bodyPr>
          <a:lstStyle/>
          <a:p>
            <a:pPr marL="457200" indent="-457200">
              <a:lnSpc>
                <a:spcPct val="125000"/>
              </a:lnSpc>
              <a:spcBef>
                <a:spcPct val="20000"/>
              </a:spcBef>
              <a:buClr>
                <a:srgbClr val="FF0000"/>
              </a:buClr>
              <a:buSzPct val="200000"/>
              <a:buFontTx/>
              <a:buChar char="•"/>
            </a:pPr>
            <a:r>
              <a:rPr kumimoji="1" lang="zh-CN" altLang="en-US" sz="2400" b="1" dirty="0">
                <a:latin typeface="+mn-ea"/>
              </a:rPr>
              <a:t>“</a:t>
            </a:r>
            <a:r>
              <a:rPr kumimoji="1" lang="zh-CN" altLang="en-US" sz="2400" b="1" dirty="0">
                <a:solidFill>
                  <a:srgbClr val="FF0000"/>
                </a:solidFill>
                <a:latin typeface="+mn-ea"/>
              </a:rPr>
              <a:t>基本信息</a:t>
            </a:r>
            <a:r>
              <a:rPr kumimoji="1" lang="zh-CN" altLang="en-US" sz="2400" b="1" dirty="0">
                <a:latin typeface="+mn-ea"/>
              </a:rPr>
              <a:t>”则是书名、作者、类别等描述书籍的基本信息统称，“关键字”则是代表其中之一，因此无需对其建模；</a:t>
            </a:r>
            <a:endParaRPr kumimoji="1" lang="zh-CN" altLang="en-US" sz="2400" b="1" dirty="0">
              <a:latin typeface="+mn-ea"/>
            </a:endParaRPr>
          </a:p>
          <a:p>
            <a:pPr marL="457200" indent="-457200">
              <a:lnSpc>
                <a:spcPct val="125000"/>
              </a:lnSpc>
              <a:spcBef>
                <a:spcPct val="20000"/>
              </a:spcBef>
              <a:buClr>
                <a:srgbClr val="FF0000"/>
              </a:buClr>
              <a:buSzPct val="200000"/>
              <a:buFontTx/>
              <a:buChar char="•"/>
            </a:pPr>
            <a:r>
              <a:rPr kumimoji="1" lang="zh-CN" altLang="en-US" sz="2400" b="1" dirty="0">
                <a:solidFill>
                  <a:srgbClr val="FF0000"/>
                </a:solidFill>
                <a:latin typeface="+mn-ea"/>
              </a:rPr>
              <a:t>“功能”、“新书籍”、“信息”、“记录”</a:t>
            </a:r>
            <a:r>
              <a:rPr kumimoji="1" lang="zh-CN" altLang="en-US" sz="2400" b="1" dirty="0">
                <a:latin typeface="+mn-ea"/>
              </a:rPr>
              <a:t>都是在描述需求时使用到的一些相关词语，并不是问题域的本质，因此先可以将其淘汰掉；</a:t>
            </a:r>
            <a:endParaRPr kumimoji="1" lang="zh-CN" altLang="en-US" sz="2400" b="1" dirty="0">
              <a:latin typeface="+mn-ea"/>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4887" y="1340768"/>
            <a:ext cx="11357691" cy="3397853"/>
          </a:xfrm>
          <a:prstGeom prst="rect">
            <a:avLst/>
          </a:prstGeom>
        </p:spPr>
        <p:txBody>
          <a:bodyPr wrap="square">
            <a:spAutoFit/>
          </a:bodyPr>
          <a:lstStyle/>
          <a:p>
            <a:pPr marL="457200" indent="-457200">
              <a:lnSpc>
                <a:spcPct val="125000"/>
              </a:lnSpc>
              <a:spcBef>
                <a:spcPct val="20000"/>
              </a:spcBef>
              <a:buClr>
                <a:srgbClr val="FF0000"/>
              </a:buClr>
              <a:buSzPct val="200000"/>
              <a:buFontTx/>
              <a:buChar char="•"/>
            </a:pPr>
            <a:r>
              <a:rPr kumimoji="1" lang="zh-CN" altLang="en-US" sz="2400" b="1" dirty="0">
                <a:latin typeface="+mn-ea"/>
              </a:rPr>
              <a:t>“</a:t>
            </a:r>
            <a:r>
              <a:rPr kumimoji="1" lang="zh-CN" altLang="en-US" sz="2400" b="1" dirty="0">
                <a:solidFill>
                  <a:srgbClr val="FF0000"/>
                </a:solidFill>
                <a:latin typeface="+mn-ea"/>
              </a:rPr>
              <a:t>计算机类</a:t>
            </a:r>
            <a:r>
              <a:rPr kumimoji="1" lang="zh-CN" altLang="en-US" sz="2400" b="1" dirty="0">
                <a:latin typeface="+mn-ea"/>
              </a:rPr>
              <a:t>”、“</a:t>
            </a:r>
            <a:r>
              <a:rPr kumimoji="1" lang="zh-CN" altLang="en-US" sz="2400" b="1" dirty="0">
                <a:solidFill>
                  <a:srgbClr val="FF0000"/>
                </a:solidFill>
                <a:latin typeface="+mn-ea"/>
              </a:rPr>
              <a:t>非计算机类</a:t>
            </a:r>
            <a:r>
              <a:rPr kumimoji="1" lang="zh-CN" altLang="en-US" sz="2400" b="1" dirty="0">
                <a:latin typeface="+mn-ea"/>
              </a:rPr>
              <a:t>”是该系统中图书的两大分类，因此应该对其建模，并改名为“</a:t>
            </a:r>
            <a:r>
              <a:rPr kumimoji="1" lang="zh-CN" altLang="en-US" sz="2400" b="1" dirty="0">
                <a:solidFill>
                  <a:srgbClr val="FF0000"/>
                </a:solidFill>
                <a:latin typeface="+mn-ea"/>
              </a:rPr>
              <a:t>计算机类书籍</a:t>
            </a:r>
            <a:r>
              <a:rPr kumimoji="1" lang="zh-CN" altLang="en-US" sz="2400" b="1" dirty="0">
                <a:latin typeface="+mn-ea"/>
              </a:rPr>
              <a:t>”和“</a:t>
            </a:r>
            <a:r>
              <a:rPr kumimoji="1" lang="zh-CN" altLang="en-US" sz="2400" b="1" dirty="0">
                <a:solidFill>
                  <a:srgbClr val="FF0000"/>
                </a:solidFill>
                <a:latin typeface="+mn-ea"/>
              </a:rPr>
              <a:t>非计算机类书籍</a:t>
            </a:r>
            <a:r>
              <a:rPr kumimoji="1" lang="zh-CN" altLang="en-US" sz="2400" b="1" dirty="0">
                <a:latin typeface="+mn-ea"/>
              </a:rPr>
              <a:t>”，以减少歧义；</a:t>
            </a:r>
            <a:endParaRPr kumimoji="1" lang="zh-CN" altLang="en-US" sz="2400" b="1" dirty="0">
              <a:latin typeface="+mn-ea"/>
            </a:endParaRPr>
          </a:p>
          <a:p>
            <a:pPr marL="457200" indent="-457200">
              <a:lnSpc>
                <a:spcPct val="125000"/>
              </a:lnSpc>
              <a:spcBef>
                <a:spcPct val="20000"/>
              </a:spcBef>
              <a:buClr>
                <a:srgbClr val="FF0000"/>
              </a:buClr>
              <a:buSzPct val="200000"/>
              <a:buFontTx/>
              <a:buChar char="•"/>
            </a:pPr>
            <a:r>
              <a:rPr kumimoji="1" lang="zh-CN" altLang="en-US" sz="2400" b="1" dirty="0">
                <a:latin typeface="+mn-ea"/>
              </a:rPr>
              <a:t>“</a:t>
            </a:r>
            <a:r>
              <a:rPr kumimoji="1" lang="zh-CN" altLang="en-US" sz="2400" b="1" dirty="0">
                <a:solidFill>
                  <a:srgbClr val="FF0000"/>
                </a:solidFill>
                <a:latin typeface="+mn-ea"/>
              </a:rPr>
              <a:t>外借情况</a:t>
            </a:r>
            <a:r>
              <a:rPr kumimoji="1" lang="zh-CN" altLang="en-US" sz="2400" b="1" dirty="0">
                <a:latin typeface="+mn-ea"/>
              </a:rPr>
              <a:t>”则是用来表示一次借阅行为，应该成为一个候选类，多个外借情况将组成“</a:t>
            </a:r>
            <a:r>
              <a:rPr kumimoji="1" lang="zh-CN" altLang="en-US" sz="2400" b="1" dirty="0">
                <a:solidFill>
                  <a:srgbClr val="FF0000"/>
                </a:solidFill>
                <a:latin typeface="+mn-ea"/>
              </a:rPr>
              <a:t>外借情况列表</a:t>
            </a:r>
            <a:r>
              <a:rPr kumimoji="1" lang="zh-CN" altLang="en-US" sz="2400" b="1" dirty="0">
                <a:latin typeface="+mn-ea"/>
              </a:rPr>
              <a:t>”，而外借情况中一个很重要的角色是“</a:t>
            </a:r>
            <a:r>
              <a:rPr kumimoji="1" lang="zh-CN" altLang="en-US" sz="2400" b="1" dirty="0">
                <a:solidFill>
                  <a:srgbClr val="FF0000"/>
                </a:solidFill>
                <a:latin typeface="+mn-ea"/>
              </a:rPr>
              <a:t>朋友</a:t>
            </a:r>
            <a:r>
              <a:rPr kumimoji="1" lang="zh-CN" altLang="en-US" sz="2400" b="1" dirty="0">
                <a:latin typeface="+mn-ea"/>
              </a:rPr>
              <a:t>”</a:t>
            </a:r>
            <a:r>
              <a:rPr kumimoji="1" lang="en-US" altLang="zh-CN" sz="2400" b="1" dirty="0">
                <a:latin typeface="+mn-ea"/>
              </a:rPr>
              <a:t>—</a:t>
            </a:r>
            <a:r>
              <a:rPr kumimoji="1" lang="zh-CN" altLang="en-US" sz="2400" b="1" dirty="0">
                <a:latin typeface="+mn-ea"/>
              </a:rPr>
              <a:t>借阅主体。虽然到本系统中并不需要建立“</a:t>
            </a:r>
            <a:r>
              <a:rPr kumimoji="1" lang="zh-CN" altLang="en-US" sz="2400" b="1" dirty="0">
                <a:solidFill>
                  <a:srgbClr val="FF0000"/>
                </a:solidFill>
                <a:latin typeface="+mn-ea"/>
              </a:rPr>
              <a:t>朋友</a:t>
            </a:r>
            <a:r>
              <a:rPr kumimoji="1" lang="zh-CN" altLang="en-US" sz="2400" b="1" dirty="0">
                <a:latin typeface="+mn-ea"/>
              </a:rPr>
              <a:t>”的资料库，但考虑到可能会需要列出某个朋友的借阅情况，因此还是将其列为候选类。为了能够更好地表述，将“</a:t>
            </a:r>
            <a:r>
              <a:rPr kumimoji="1" lang="zh-CN" altLang="en-US" sz="2400" b="1" dirty="0">
                <a:solidFill>
                  <a:srgbClr val="FF0000"/>
                </a:solidFill>
                <a:latin typeface="+mn-ea"/>
              </a:rPr>
              <a:t>外借情况</a:t>
            </a:r>
            <a:r>
              <a:rPr kumimoji="1" lang="zh-CN" altLang="en-US" sz="2400" b="1" dirty="0">
                <a:latin typeface="+mn-ea"/>
              </a:rPr>
              <a:t>”改名为“</a:t>
            </a:r>
            <a:r>
              <a:rPr kumimoji="1" lang="zh-CN" altLang="en-US" sz="2400" b="1" dirty="0">
                <a:solidFill>
                  <a:srgbClr val="FF0000"/>
                </a:solidFill>
                <a:latin typeface="+mn-ea"/>
              </a:rPr>
              <a:t>借阅记录</a:t>
            </a:r>
            <a:r>
              <a:rPr kumimoji="1" lang="zh-CN" altLang="en-US" sz="2400" b="1" dirty="0">
                <a:latin typeface="+mn-ea"/>
              </a:rPr>
              <a:t>”，而将“</a:t>
            </a:r>
            <a:r>
              <a:rPr kumimoji="1" lang="zh-CN" altLang="en-US" sz="2400" b="1" dirty="0">
                <a:solidFill>
                  <a:srgbClr val="FF0000"/>
                </a:solidFill>
                <a:latin typeface="+mn-ea"/>
              </a:rPr>
              <a:t>外借情况列表</a:t>
            </a:r>
            <a:r>
              <a:rPr kumimoji="1" lang="zh-CN" altLang="en-US" sz="2400" b="1" dirty="0">
                <a:latin typeface="+mn-ea"/>
              </a:rPr>
              <a:t>”改名为“</a:t>
            </a:r>
            <a:r>
              <a:rPr kumimoji="1" lang="zh-CN" altLang="en-US" sz="2400" b="1" dirty="0">
                <a:solidFill>
                  <a:srgbClr val="FF0000"/>
                </a:solidFill>
                <a:latin typeface="+mn-ea"/>
              </a:rPr>
              <a:t>借阅记录列表</a:t>
            </a:r>
            <a:r>
              <a:rPr kumimoji="1" lang="zh-CN" altLang="en-US" sz="2400" b="1" dirty="0">
                <a:latin typeface="+mn-ea"/>
              </a:rPr>
              <a:t>”</a:t>
            </a:r>
            <a:endParaRPr lang="zh-CN" altLang="en-US" sz="2400" dirty="0">
              <a:latin typeface="+mn-e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684" y="1052736"/>
            <a:ext cx="11784632" cy="1477328"/>
          </a:xfrm>
          <a:prstGeom prst="rect">
            <a:avLst/>
          </a:prstGeom>
        </p:spPr>
        <p:txBody>
          <a:bodyPr wrap="square">
            <a:spAutoFit/>
          </a:bodyPr>
          <a:lstStyle/>
          <a:p>
            <a:pPr marL="457200" indent="-457200">
              <a:lnSpc>
                <a:spcPct val="125000"/>
              </a:lnSpc>
              <a:spcBef>
                <a:spcPct val="20000"/>
              </a:spcBef>
              <a:buClr>
                <a:srgbClr val="FF0000"/>
              </a:buClr>
              <a:buSzPct val="200000"/>
              <a:buFontTx/>
              <a:buChar char="•"/>
            </a:pPr>
            <a:r>
              <a:rPr kumimoji="1" lang="zh-CN" altLang="en-US" sz="2400" b="1" dirty="0">
                <a:solidFill>
                  <a:srgbClr val="FF0000"/>
                </a:solidFill>
                <a:latin typeface="+mn-ea"/>
              </a:rPr>
              <a:t>“购买金额”、“册数”</a:t>
            </a:r>
            <a:r>
              <a:rPr kumimoji="1" lang="zh-CN" altLang="en-US" sz="2400" b="1" dirty="0">
                <a:latin typeface="+mn-ea"/>
              </a:rPr>
              <a:t>都是统计的结果，都是一个数字，因此不用将其建模，而“</a:t>
            </a:r>
            <a:r>
              <a:rPr kumimoji="1" lang="zh-CN" altLang="en-US" sz="2400" b="1" dirty="0">
                <a:solidFill>
                  <a:srgbClr val="FF0000"/>
                </a:solidFill>
                <a:latin typeface="+mn-ea"/>
              </a:rPr>
              <a:t>特定时限</a:t>
            </a:r>
            <a:r>
              <a:rPr kumimoji="1" lang="zh-CN" altLang="en-US" sz="2400" b="1" dirty="0">
                <a:latin typeface="+mn-ea"/>
              </a:rPr>
              <a:t>”则是统计的范围，也无需将其建模；不过从这里的分析中，我们可以发现，在该需求描述中隐藏着一个关键类</a:t>
            </a:r>
            <a:r>
              <a:rPr kumimoji="1" lang="en-US" altLang="zh-CN" sz="2400" b="1" dirty="0">
                <a:latin typeface="+mn-ea"/>
              </a:rPr>
              <a:t>—</a:t>
            </a:r>
            <a:r>
              <a:rPr kumimoji="1" lang="zh-CN" altLang="en-US" sz="2400" b="1" dirty="0">
                <a:latin typeface="+mn-ea"/>
              </a:rPr>
              <a:t>书籍列表，也就是执行统计的主体。</a:t>
            </a:r>
            <a:endParaRPr kumimoji="1" lang="zh-CN" altLang="en-US" sz="2400" b="1" dirty="0">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6307" y="808721"/>
            <a:ext cx="1415772" cy="461665"/>
          </a:xfrm>
          <a:prstGeom prst="rect">
            <a:avLst/>
          </a:prstGeom>
          <a:noFill/>
        </p:spPr>
        <p:txBody>
          <a:bodyPr wrap="none" rtlCol="0">
            <a:spAutoFit/>
          </a:bodyPr>
          <a:lstStyle/>
          <a:p>
            <a:r>
              <a:rPr lang="zh-CN" altLang="en-US" sz="2400" b="1" dirty="0" smtClean="0">
                <a:solidFill>
                  <a:srgbClr val="1B4580"/>
                </a:solidFill>
              </a:rPr>
              <a:t>操作方法</a:t>
            </a:r>
            <a:endParaRPr lang="zh-CN" altLang="en-US" sz="2400" b="1" dirty="0">
              <a:solidFill>
                <a:srgbClr val="1B4580"/>
              </a:solidFill>
            </a:endParaRPr>
          </a:p>
        </p:txBody>
      </p:sp>
      <p:pic>
        <p:nvPicPr>
          <p:cNvPr id="3" name="图片 2"/>
          <p:cNvPicPr>
            <a:picLocks noChangeAspect="1"/>
          </p:cNvPicPr>
          <p:nvPr/>
        </p:nvPicPr>
        <p:blipFill rotWithShape="1">
          <a:blip r:embed="rId1"/>
          <a:srcRect l="2158"/>
          <a:stretch>
            <a:fillRect/>
          </a:stretch>
        </p:blipFill>
        <p:spPr>
          <a:xfrm>
            <a:off x="322787" y="1528801"/>
            <a:ext cx="8756434" cy="4392488"/>
          </a:xfrm>
          <a:prstGeom prst="rect">
            <a:avLst/>
          </a:prstGeom>
          <a:ln>
            <a:solidFill>
              <a:schemeClr val="accent1"/>
            </a:solidFill>
          </a:ln>
        </p:spPr>
      </p:pic>
      <p:sp>
        <p:nvSpPr>
          <p:cNvPr id="4" name="文本框 3"/>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392" y="980728"/>
            <a:ext cx="1980029" cy="597921"/>
          </a:xfrm>
          <a:prstGeom prst="rect">
            <a:avLst/>
          </a:prstGeom>
        </p:spPr>
        <p:txBody>
          <a:bodyPr wrap="none">
            <a:spAutoFit/>
          </a:bodyPr>
          <a:lstStyle/>
          <a:p>
            <a:pPr>
              <a:lnSpc>
                <a:spcPct val="130000"/>
              </a:lnSpc>
              <a:spcBef>
                <a:spcPct val="30000"/>
              </a:spcBef>
              <a:buClr>
                <a:schemeClr val="tx2"/>
              </a:buClr>
              <a:buFont typeface="Wingdings" panose="05000000000000000000" pitchFamily="2" charset="2"/>
              <a:buNone/>
            </a:pPr>
            <a:r>
              <a:rPr kumimoji="1" lang="zh-CN" altLang="en-US" sz="2800" b="1" dirty="0">
                <a:solidFill>
                  <a:srgbClr val="3F3B91"/>
                </a:solidFill>
                <a:effectLst>
                  <a:outerShdw blurRad="38100" dist="38100" dir="2700000" algn="tl">
                    <a:srgbClr val="C0C0C0"/>
                  </a:outerShdw>
                </a:effectLst>
                <a:latin typeface="+mn-ea"/>
              </a:rPr>
              <a:t>得到候选类</a:t>
            </a:r>
            <a:endParaRPr kumimoji="1" lang="zh-CN" altLang="en-US" sz="2800" b="1" dirty="0">
              <a:solidFill>
                <a:srgbClr val="3F3B91"/>
              </a:solidFill>
              <a:effectLst>
                <a:outerShdw blurRad="38100" dist="38100" dir="2700000" algn="tl">
                  <a:srgbClr val="C0C0C0"/>
                </a:outerShdw>
              </a:effectLst>
              <a:latin typeface="+mn-ea"/>
            </a:endParaRPr>
          </a:p>
        </p:txBody>
      </p:sp>
      <p:graphicFrame>
        <p:nvGraphicFramePr>
          <p:cNvPr id="3" name="Group 13"/>
          <p:cNvGraphicFramePr/>
          <p:nvPr/>
        </p:nvGraphicFramePr>
        <p:xfrm>
          <a:off x="1911354" y="1794672"/>
          <a:ext cx="8153400" cy="889000"/>
        </p:xfrm>
        <a:graphic>
          <a:graphicData uri="http://schemas.openxmlformats.org/drawingml/2006/table">
            <a:tbl>
              <a:tblPr/>
              <a:tblGrid>
                <a:gridCol w="8153400"/>
              </a:tblGrid>
              <a:tr h="889000">
                <a:tc>
                  <a:txBody>
                    <a:bodyPr/>
                    <a:lstStyle/>
                    <a:p>
                      <a:pPr marL="0" marR="0" lvl="0" indent="0" algn="l" defTabSz="914400" rtl="0" eaLnBrk="1" fontAlgn="base" latinLnBrk="0" hangingPunct="1">
                        <a:lnSpc>
                          <a:spcPct val="100000"/>
                        </a:lnSpc>
                        <a:spcBef>
                          <a:spcPct val="0"/>
                        </a:spcBef>
                        <a:spcAft>
                          <a:spcPct val="0"/>
                        </a:spcAft>
                        <a:buClr>
                          <a:schemeClr val="bg1"/>
                        </a:buClr>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书籍         计算机类书籍       非计算机类书籍</a:t>
                      </a:r>
                      <a:endParaRPr kumimoji="0" lang="zh-CN" altLang="en-US"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借阅记录     借阅记录列表       书籍列表</a:t>
                      </a:r>
                      <a:endParaRPr kumimoji="0" lang="zh-CN" altLang="en-US"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r>
            </a:tbl>
          </a:graphicData>
        </a:graphic>
      </p:graphicFrame>
      <p:sp>
        <p:nvSpPr>
          <p:cNvPr id="4" name="矩形 3"/>
          <p:cNvSpPr/>
          <p:nvPr/>
        </p:nvSpPr>
        <p:spPr>
          <a:xfrm>
            <a:off x="855866" y="3713639"/>
            <a:ext cx="10784750" cy="1477328"/>
          </a:xfrm>
          <a:prstGeom prst="rect">
            <a:avLst/>
          </a:prstGeom>
        </p:spPr>
        <p:txBody>
          <a:bodyPr wrap="square">
            <a:spAutoFit/>
          </a:bodyPr>
          <a:lstStyle/>
          <a:p>
            <a:pPr marL="457200" indent="-457200">
              <a:lnSpc>
                <a:spcPct val="125000"/>
              </a:lnSpc>
              <a:spcBef>
                <a:spcPct val="20000"/>
              </a:spcBef>
              <a:buClr>
                <a:srgbClr val="FF0000"/>
              </a:buClr>
              <a:buSzPct val="200000"/>
              <a:buFontTx/>
              <a:buChar char="•"/>
            </a:pPr>
            <a:r>
              <a:rPr kumimoji="1" lang="zh-CN" altLang="en-US" sz="2400" b="1" dirty="0">
                <a:latin typeface="+mn-ea"/>
              </a:rPr>
              <a:t>在使用“名词动词法”寻找类的时候，很多团队会在此耗费大量的时间，特别是对于中大型项目，这样很容易迷失方向。其实在此主要的目的是对问题领域建立概要的了解，无需太过咬文嚼字 </a:t>
            </a:r>
            <a:endParaRPr kumimoji="1" lang="zh-CN" altLang="en-US" sz="2400" b="1" dirty="0">
              <a:latin typeface="+mn-ea"/>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87928" y="661863"/>
            <a:ext cx="11610040" cy="812530"/>
          </a:xfrm>
          <a:prstGeom prst="rect">
            <a:avLst/>
          </a:prstGeom>
          <a:noFill/>
          <a:ln w="9525" algn="ctr">
            <a:noFill/>
            <a:miter lim="800000"/>
          </a:ln>
          <a:effectLst/>
        </p:spPr>
        <p:txBody>
          <a:bodyPr wrap="square">
            <a:spAutoFit/>
          </a:bodyPr>
          <a:lstStyle/>
          <a:p>
            <a:pPr>
              <a:lnSpc>
                <a:spcPct val="130000"/>
              </a:lnSpc>
              <a:spcBef>
                <a:spcPct val="30000"/>
              </a:spcBef>
              <a:buClr>
                <a:schemeClr val="tx2"/>
              </a:buClr>
              <a:buFont typeface="Wingdings" panose="05000000000000000000" pitchFamily="2" charset="2"/>
              <a:buNone/>
            </a:pPr>
            <a:r>
              <a:rPr kumimoji="1" lang="zh-CN" altLang="en-US" sz="3600" dirty="0">
                <a:solidFill>
                  <a:srgbClr val="3F3B91"/>
                </a:solidFill>
                <a:effectLst>
                  <a:outerShdw blurRad="38100" dist="38100" dir="2700000" algn="tl">
                    <a:srgbClr val="C0C0C0"/>
                  </a:outerShdw>
                </a:effectLst>
                <a:latin typeface="-윤명조240" pitchFamily="18" charset="-127"/>
                <a:ea typeface="黑体" panose="02010609060101010101" pitchFamily="49" charset="-122"/>
              </a:rPr>
              <a:t>实例</a:t>
            </a:r>
            <a:r>
              <a:rPr kumimoji="1" lang="en-US" altLang="zh-CN" sz="3600" dirty="0">
                <a:solidFill>
                  <a:srgbClr val="3F3B91"/>
                </a:solidFill>
                <a:effectLst>
                  <a:outerShdw blurRad="38100" dist="38100" dir="2700000" algn="tl">
                    <a:srgbClr val="C0C0C0"/>
                  </a:outerShdw>
                </a:effectLst>
                <a:latin typeface="Verdana" panose="020B0604030504040204"/>
                <a:ea typeface="黑体" panose="02010609060101010101" pitchFamily="49" charset="-122"/>
              </a:rPr>
              <a:t>——</a:t>
            </a:r>
            <a:r>
              <a:rPr kumimoji="1" lang="zh-CN" altLang="en-US" sz="3600" dirty="0">
                <a:solidFill>
                  <a:srgbClr val="3F3B91"/>
                </a:solidFill>
                <a:effectLst>
                  <a:outerShdw blurRad="38100" dist="38100" dir="2700000" algn="tl">
                    <a:srgbClr val="C0C0C0"/>
                  </a:outerShdw>
                </a:effectLst>
                <a:latin typeface="-윤명조240" pitchFamily="18" charset="-127"/>
                <a:ea typeface="黑体" panose="02010609060101010101" pitchFamily="49" charset="-122"/>
              </a:rPr>
              <a:t>关联分析，建模，多重性分析，再建模</a:t>
            </a:r>
            <a:endParaRPr kumimoji="1" lang="zh-CN" altLang="en-US" sz="3600" dirty="0">
              <a:solidFill>
                <a:srgbClr val="3F3B91"/>
              </a:solidFill>
              <a:effectLst>
                <a:outerShdw blurRad="38100" dist="38100" dir="2700000" algn="tl">
                  <a:srgbClr val="C0C0C0"/>
                </a:outerShdw>
              </a:effectLst>
              <a:latin typeface="-윤명조240" pitchFamily="18" charset="-127"/>
              <a:ea typeface="黑体" panose="02010609060101010101" pitchFamily="49" charset="-122"/>
            </a:endParaRPr>
          </a:p>
        </p:txBody>
      </p:sp>
      <p:pic>
        <p:nvPicPr>
          <p:cNvPr id="3" name="Picture 3"/>
          <p:cNvPicPr>
            <a:picLocks noChangeAspect="1" noChangeArrowheads="1"/>
          </p:cNvPicPr>
          <p:nvPr/>
        </p:nvPicPr>
        <p:blipFill>
          <a:blip r:embed="rId1"/>
          <a:srcRect/>
          <a:stretch>
            <a:fillRect/>
          </a:stretch>
        </p:blipFill>
        <p:spPr bwMode="auto">
          <a:xfrm>
            <a:off x="119583" y="1496404"/>
            <a:ext cx="6323561" cy="3228740"/>
          </a:xfrm>
          <a:prstGeom prst="rect">
            <a:avLst/>
          </a:prstGeom>
          <a:noFill/>
        </p:spPr>
      </p:pic>
      <p:pic>
        <p:nvPicPr>
          <p:cNvPr id="4" name="Picture 4"/>
          <p:cNvPicPr>
            <a:picLocks noChangeAspect="1" noChangeArrowheads="1"/>
          </p:cNvPicPr>
          <p:nvPr/>
        </p:nvPicPr>
        <p:blipFill>
          <a:blip r:embed="rId2"/>
          <a:srcRect/>
          <a:stretch>
            <a:fillRect/>
          </a:stretch>
        </p:blipFill>
        <p:spPr bwMode="auto">
          <a:xfrm>
            <a:off x="6240016" y="3429000"/>
            <a:ext cx="5923994" cy="302433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4888" y="980728"/>
            <a:ext cx="2694969" cy="525657"/>
          </a:xfrm>
          <a:prstGeom prst="rect">
            <a:avLst/>
          </a:prstGeom>
        </p:spPr>
        <p:txBody>
          <a:bodyPr wrap="none">
            <a:spAutoFit/>
          </a:bodyPr>
          <a:lstStyle/>
          <a:p>
            <a:pPr>
              <a:lnSpc>
                <a:spcPct val="130000"/>
              </a:lnSpc>
              <a:spcBef>
                <a:spcPct val="30000"/>
              </a:spcBef>
              <a:buClr>
                <a:schemeClr val="tx2"/>
              </a:buClr>
              <a:buFont typeface="Wingdings" panose="05000000000000000000" pitchFamily="2" charset="2"/>
              <a:buNone/>
            </a:pPr>
            <a:r>
              <a:rPr kumimoji="1" lang="zh-CN" altLang="en-US" sz="2400" dirty="0">
                <a:solidFill>
                  <a:srgbClr val="3F3B91"/>
                </a:solidFill>
                <a:effectLst>
                  <a:outerShdw blurRad="38100" dist="38100" dir="2700000" algn="tl">
                    <a:srgbClr val="C0C0C0"/>
                  </a:outerShdw>
                </a:effectLst>
                <a:latin typeface="+mn-ea"/>
              </a:rPr>
              <a:t>实例</a:t>
            </a:r>
            <a:r>
              <a:rPr kumimoji="1" lang="en-US" altLang="zh-CN" sz="2400" dirty="0">
                <a:solidFill>
                  <a:srgbClr val="3F3B91"/>
                </a:solidFill>
                <a:effectLst>
                  <a:outerShdw blurRad="38100" dist="38100" dir="2700000" algn="tl">
                    <a:srgbClr val="C0C0C0"/>
                  </a:outerShdw>
                </a:effectLst>
                <a:latin typeface="+mn-ea"/>
              </a:rPr>
              <a:t>——</a:t>
            </a:r>
            <a:r>
              <a:rPr kumimoji="1" lang="zh-CN" altLang="en-US" sz="2400" dirty="0">
                <a:solidFill>
                  <a:srgbClr val="3F3B91"/>
                </a:solidFill>
                <a:effectLst>
                  <a:outerShdw blurRad="38100" dist="38100" dir="2700000" algn="tl">
                    <a:srgbClr val="C0C0C0"/>
                  </a:outerShdw>
                </a:effectLst>
                <a:latin typeface="+mn-ea"/>
              </a:rPr>
              <a:t>职责分析</a:t>
            </a:r>
            <a:endParaRPr kumimoji="1" lang="zh-CN" altLang="en-US" sz="2400" dirty="0">
              <a:solidFill>
                <a:srgbClr val="3F3B91"/>
              </a:solidFill>
              <a:effectLst>
                <a:outerShdw blurRad="38100" dist="38100" dir="2700000" algn="tl">
                  <a:srgbClr val="C0C0C0"/>
                </a:outerShdw>
              </a:effectLst>
              <a:latin typeface="+mn-ea"/>
            </a:endParaRPr>
          </a:p>
        </p:txBody>
      </p:sp>
      <p:sp>
        <p:nvSpPr>
          <p:cNvPr id="3" name="矩形 2"/>
          <p:cNvSpPr/>
          <p:nvPr/>
        </p:nvSpPr>
        <p:spPr>
          <a:xfrm>
            <a:off x="335360" y="1722408"/>
            <a:ext cx="6096000" cy="4759765"/>
          </a:xfrm>
          <a:prstGeom prst="rect">
            <a:avLst/>
          </a:prstGeom>
        </p:spPr>
        <p:txBody>
          <a:bodyPr>
            <a:spAutoFit/>
          </a:bodyPr>
          <a:lstStyle/>
          <a:p>
            <a:pPr marL="457200" indent="-457200">
              <a:lnSpc>
                <a:spcPct val="125000"/>
              </a:lnSpc>
              <a:spcBef>
                <a:spcPct val="20000"/>
              </a:spcBef>
              <a:buClr>
                <a:srgbClr val="FF0000"/>
              </a:buClr>
              <a:buSzPct val="200000"/>
              <a:buFontTx/>
              <a:buChar char="•"/>
            </a:pPr>
            <a:r>
              <a:rPr kumimoji="1" lang="zh-CN" altLang="en-US" b="1" dirty="0">
                <a:latin typeface="+mn-ea"/>
              </a:rPr>
              <a:t>书籍类：从需求描述中，可找到</a:t>
            </a:r>
            <a:r>
              <a:rPr kumimoji="1" lang="zh-CN" altLang="en-US" b="1" dirty="0">
                <a:solidFill>
                  <a:srgbClr val="FF3300"/>
                </a:solidFill>
                <a:latin typeface="+mn-ea"/>
              </a:rPr>
              <a:t>书名、类别、作者、出版社</a:t>
            </a:r>
            <a:r>
              <a:rPr kumimoji="1" lang="zh-CN" altLang="en-US" b="1" dirty="0">
                <a:latin typeface="+mn-ea"/>
              </a:rPr>
              <a:t>；同时从统计的需要中，可得知“</a:t>
            </a:r>
            <a:r>
              <a:rPr kumimoji="1" lang="zh-CN" altLang="en-US" b="1" dirty="0">
                <a:solidFill>
                  <a:srgbClr val="FF3300"/>
                </a:solidFill>
                <a:latin typeface="+mn-ea"/>
              </a:rPr>
              <a:t>定价</a:t>
            </a:r>
            <a:r>
              <a:rPr kumimoji="1" lang="zh-CN" altLang="en-US" b="1" dirty="0">
                <a:latin typeface="+mn-ea"/>
              </a:rPr>
              <a:t>”也是一个关键的成员变量。</a:t>
            </a:r>
            <a:endParaRPr kumimoji="1" lang="zh-CN" altLang="en-US" b="1" dirty="0">
              <a:latin typeface="+mn-ea"/>
            </a:endParaRPr>
          </a:p>
          <a:p>
            <a:pPr marL="457200" indent="-457200">
              <a:lnSpc>
                <a:spcPct val="125000"/>
              </a:lnSpc>
              <a:spcBef>
                <a:spcPct val="20000"/>
              </a:spcBef>
              <a:buClr>
                <a:srgbClr val="FF0000"/>
              </a:buClr>
              <a:buSzPct val="200000"/>
              <a:buFontTx/>
              <a:buChar char="•"/>
            </a:pPr>
            <a:r>
              <a:rPr kumimoji="1" lang="zh-CN" altLang="en-US" b="1" dirty="0">
                <a:latin typeface="+mn-ea"/>
              </a:rPr>
              <a:t>书籍列表类：书籍列表就是全部</a:t>
            </a:r>
            <a:br>
              <a:rPr kumimoji="1" lang="zh-CN" altLang="en-US" b="1" dirty="0">
                <a:latin typeface="+mn-ea"/>
              </a:rPr>
            </a:br>
            <a:r>
              <a:rPr kumimoji="1" lang="zh-CN" altLang="en-US" b="1" dirty="0">
                <a:latin typeface="+mn-ea"/>
              </a:rPr>
              <a:t>的藏书列表，其主要的成员方法</a:t>
            </a:r>
            <a:br>
              <a:rPr kumimoji="1" lang="zh-CN" altLang="en-US" b="1" dirty="0">
                <a:latin typeface="+mn-ea"/>
              </a:rPr>
            </a:br>
            <a:r>
              <a:rPr kumimoji="1" lang="zh-CN" altLang="en-US" b="1" dirty="0">
                <a:latin typeface="+mn-ea"/>
              </a:rPr>
              <a:t>是新增、修改、查询（按关键字</a:t>
            </a:r>
            <a:br>
              <a:rPr kumimoji="1" lang="zh-CN" altLang="en-US" b="1" dirty="0">
                <a:latin typeface="+mn-ea"/>
              </a:rPr>
            </a:br>
            <a:r>
              <a:rPr kumimoji="1" lang="zh-CN" altLang="en-US" b="1" dirty="0">
                <a:latin typeface="+mn-ea"/>
              </a:rPr>
              <a:t>查询）、统计（按特定时限统计</a:t>
            </a:r>
            <a:br>
              <a:rPr kumimoji="1" lang="zh-CN" altLang="en-US" b="1" dirty="0">
                <a:latin typeface="+mn-ea"/>
              </a:rPr>
            </a:br>
            <a:r>
              <a:rPr kumimoji="1" lang="zh-CN" altLang="en-US" b="1" dirty="0">
                <a:latin typeface="+mn-ea"/>
              </a:rPr>
              <a:t>册数与金额）。</a:t>
            </a:r>
            <a:endParaRPr kumimoji="1" lang="zh-CN" altLang="en-US" b="1" dirty="0">
              <a:latin typeface="+mn-ea"/>
            </a:endParaRPr>
          </a:p>
          <a:p>
            <a:pPr marL="457200" indent="-457200">
              <a:lnSpc>
                <a:spcPct val="125000"/>
              </a:lnSpc>
              <a:spcBef>
                <a:spcPct val="20000"/>
              </a:spcBef>
              <a:buClr>
                <a:srgbClr val="FF0000"/>
              </a:buClr>
              <a:buSzPct val="200000"/>
              <a:buFontTx/>
              <a:buChar char="•"/>
            </a:pPr>
            <a:r>
              <a:rPr kumimoji="1" lang="zh-CN" altLang="en-US" b="1" dirty="0">
                <a:latin typeface="+mn-ea"/>
              </a:rPr>
              <a:t>借阅记录类：借阅人（朋友）、</a:t>
            </a:r>
            <a:br>
              <a:rPr kumimoji="1" lang="zh-CN" altLang="en-US" b="1" dirty="0">
                <a:latin typeface="+mn-ea"/>
              </a:rPr>
            </a:br>
            <a:r>
              <a:rPr kumimoji="1" lang="zh-CN" altLang="en-US" b="1" dirty="0">
                <a:latin typeface="+mn-ea"/>
              </a:rPr>
              <a:t>借阅时间。</a:t>
            </a:r>
            <a:endParaRPr kumimoji="1" lang="zh-CN" altLang="en-US" b="1" dirty="0">
              <a:latin typeface="+mn-ea"/>
            </a:endParaRPr>
          </a:p>
          <a:p>
            <a:pPr marL="457200" indent="-457200">
              <a:lnSpc>
                <a:spcPct val="125000"/>
              </a:lnSpc>
              <a:spcBef>
                <a:spcPct val="20000"/>
              </a:spcBef>
              <a:buClr>
                <a:srgbClr val="FF0000"/>
              </a:buClr>
              <a:buSzPct val="200000"/>
              <a:buFontTx/>
              <a:buChar char="•"/>
            </a:pPr>
            <a:r>
              <a:rPr kumimoji="1" lang="zh-CN" altLang="en-US" b="1" dirty="0">
                <a:latin typeface="+mn-ea"/>
              </a:rPr>
              <a:t>借阅记录列表类：主要职责就是</a:t>
            </a:r>
            <a:br>
              <a:rPr kumimoji="1" lang="zh-CN" altLang="en-US" b="1" dirty="0">
                <a:latin typeface="+mn-ea"/>
              </a:rPr>
            </a:br>
            <a:r>
              <a:rPr kumimoji="1" lang="zh-CN" altLang="en-US" b="1" dirty="0">
                <a:latin typeface="+mn-ea"/>
              </a:rPr>
              <a:t>添加记录（借出）、删除记录</a:t>
            </a:r>
            <a:br>
              <a:rPr kumimoji="1" lang="zh-CN" altLang="en-US" b="1" dirty="0">
                <a:latin typeface="+mn-ea"/>
              </a:rPr>
            </a:br>
            <a:r>
              <a:rPr kumimoji="1" lang="zh-CN" altLang="en-US" b="1" dirty="0">
                <a:latin typeface="+mn-ea"/>
              </a:rPr>
              <a:t>（归还）以及打印借阅记录 </a:t>
            </a:r>
            <a:endParaRPr kumimoji="1" lang="zh-CN" altLang="en-US" b="1" dirty="0">
              <a:latin typeface="+mn-ea"/>
            </a:endParaRPr>
          </a:p>
        </p:txBody>
      </p:sp>
      <p:pic>
        <p:nvPicPr>
          <p:cNvPr id="4" name="Picture 3"/>
          <p:cNvPicPr>
            <a:picLocks noChangeAspect="1" noChangeArrowheads="1"/>
          </p:cNvPicPr>
          <p:nvPr/>
        </p:nvPicPr>
        <p:blipFill rotWithShape="1">
          <a:blip r:embed="rId1"/>
          <a:srcRect l="3091" t="2691" b="4466"/>
          <a:stretch>
            <a:fillRect/>
          </a:stretch>
        </p:blipFill>
        <p:spPr bwMode="auto">
          <a:xfrm>
            <a:off x="6744072" y="1130171"/>
            <a:ext cx="5260436" cy="5328592"/>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6555" y="1033145"/>
            <a:ext cx="10157460" cy="3415030"/>
          </a:xfrm>
          <a:prstGeom prst="rect">
            <a:avLst/>
          </a:prstGeom>
          <a:noFill/>
        </p:spPr>
        <p:txBody>
          <a:bodyPr wrap="square" rtlCol="0" anchor="t">
            <a:spAutoFit/>
          </a:bodyPr>
          <a:p>
            <a:pPr>
              <a:lnSpc>
                <a:spcPct val="150000"/>
              </a:lnSpc>
              <a:buClrTx/>
              <a:buSzTx/>
              <a:buFontTx/>
            </a:pPr>
            <a:r>
              <a:rPr lang="zh-CN" altLang="en-US" b="1">
                <a:latin typeface="微软雅黑" panose="020B0503020204020204" pitchFamily="34" charset="-122"/>
                <a:ea typeface="微软雅黑" panose="020B0503020204020204" pitchFamily="34" charset="-122"/>
              </a:rPr>
              <a:t>随着社交媒体和短视频平台的迅速发展，抖音作为一款广受欢迎的短视频应用，已经成为全球范围内用户喜爱的社交平台之一。软件功能需求：</a:t>
            </a:r>
            <a:endParaRPr lang="zh-CN" altLang="en-US" b="1">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用户管理：</a:t>
            </a:r>
            <a:r>
              <a:rPr lang="zh-CN" altLang="en-US">
                <a:latin typeface="微软雅黑" panose="020B0503020204020204" pitchFamily="34" charset="-122"/>
                <a:ea typeface="微软雅黑" panose="020B0503020204020204" pitchFamily="34" charset="-122"/>
              </a:rPr>
              <a:t>抖音需要能够管理</a:t>
            </a:r>
            <a:r>
              <a:rPr lang="zh-CN" altLang="en-US">
                <a:solidFill>
                  <a:srgbClr val="FF0000"/>
                </a:solidFill>
                <a:latin typeface="微软雅黑" panose="020B0503020204020204" pitchFamily="34" charset="-122"/>
                <a:ea typeface="微软雅黑" panose="020B0503020204020204" pitchFamily="34" charset="-122"/>
              </a:rPr>
              <a:t>用户</a:t>
            </a:r>
            <a:r>
              <a:rPr lang="zh-CN" altLang="en-US">
                <a:latin typeface="微软雅黑" panose="020B0503020204020204" pitchFamily="34" charset="-122"/>
                <a:ea typeface="微软雅黑" panose="020B0503020204020204" pitchFamily="34" charset="-122"/>
              </a:rPr>
              <a:t>账户信息，包括注册、登录、个人资料设置等功能。</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视频上传与播放</a:t>
            </a:r>
            <a:r>
              <a:rPr lang="zh-CN" altLang="en-US">
                <a:latin typeface="微软雅黑" panose="020B0503020204020204" pitchFamily="34" charset="-122"/>
                <a:ea typeface="微软雅黑" panose="020B0503020204020204" pitchFamily="34" charset="-122"/>
              </a:rPr>
              <a:t>：用户可以上传</a:t>
            </a:r>
            <a:r>
              <a:rPr lang="zh-CN" altLang="en-US">
                <a:solidFill>
                  <a:srgbClr val="FF0000"/>
                </a:solidFill>
                <a:latin typeface="微软雅黑" panose="020B0503020204020204" pitchFamily="34" charset="-122"/>
                <a:ea typeface="微软雅黑" panose="020B0503020204020204" pitchFamily="34" charset="-122"/>
              </a:rPr>
              <a:t>短视频</a:t>
            </a:r>
            <a:r>
              <a:rPr lang="zh-CN" altLang="en-US">
                <a:latin typeface="微软雅黑" panose="020B0503020204020204" pitchFamily="34" charset="-122"/>
                <a:ea typeface="微软雅黑" panose="020B0503020204020204" pitchFamily="34" charset="-122"/>
              </a:rPr>
              <a:t>，并能够浏览、搜索、点赞、评论、分享等互动操作。</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关注与</a:t>
            </a:r>
            <a:r>
              <a:rPr lang="zh-CN" altLang="en-US" b="1">
                <a:solidFill>
                  <a:srgbClr val="FF0000"/>
                </a:solidFill>
                <a:latin typeface="微软雅黑" panose="020B0503020204020204" pitchFamily="34" charset="-122"/>
                <a:ea typeface="微软雅黑" panose="020B0503020204020204" pitchFamily="34" charset="-122"/>
              </a:rPr>
              <a:t>粉丝</a:t>
            </a:r>
            <a:r>
              <a:rPr lang="zh-CN" altLang="en-US" b="1">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用户可以关注其他用户，查看关注用户的动态，同时也可以获取粉丝的互动信息。</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推荐系统：</a:t>
            </a:r>
            <a:r>
              <a:rPr lang="zh-CN" altLang="en-US">
                <a:latin typeface="微软雅黑" panose="020B0503020204020204" pitchFamily="34" charset="-122"/>
                <a:ea typeface="微软雅黑" panose="020B0503020204020204" pitchFamily="34" charset="-122"/>
              </a:rPr>
              <a:t>抖音需要具备个性化推荐功能，根据用户的兴趣和行为，推荐相关内容，提升用户体验。</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solidFill>
                  <a:srgbClr val="FF0000"/>
                </a:solidFill>
                <a:latin typeface="微软雅黑" panose="020B0503020204020204" pitchFamily="34" charset="-122"/>
                <a:ea typeface="微软雅黑" panose="020B0503020204020204" pitchFamily="34" charset="-122"/>
              </a:rPr>
              <a:t>消息</a:t>
            </a:r>
            <a:r>
              <a:rPr lang="zh-CN" altLang="en-US" b="1">
                <a:latin typeface="微软雅黑" panose="020B0503020204020204" pitchFamily="34" charset="-122"/>
                <a:ea typeface="微软雅黑" panose="020B0503020204020204" pitchFamily="34" charset="-122"/>
              </a:rPr>
              <a:t>通知：</a:t>
            </a:r>
            <a:r>
              <a:rPr lang="zh-CN" altLang="en-US">
                <a:latin typeface="微软雅黑" panose="020B0503020204020204" pitchFamily="34" charset="-122"/>
                <a:ea typeface="微软雅黑" panose="020B0503020204020204" pitchFamily="34" charset="-122"/>
              </a:rPr>
              <a:t>用户可以接收到与自己相关的消息通知，如关注、点赞、评论等。</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搜索功能：</a:t>
            </a:r>
            <a:r>
              <a:rPr lang="zh-CN" altLang="en-US">
                <a:latin typeface="微软雅黑" panose="020B0503020204020204" pitchFamily="34" charset="-122"/>
                <a:ea typeface="微软雅黑" panose="020B0503020204020204" pitchFamily="34" charset="-122"/>
              </a:rPr>
              <a:t>用户可以通过关键词搜索感兴趣的内容、用户或话题。</a:t>
            </a: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431165" y="139700"/>
            <a:ext cx="6096000" cy="521970"/>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案例：抖音</a:t>
            </a:r>
            <a:endParaRPr lang="zh-CN" altLang="en-US" sz="2800">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rcRect b="6336"/>
          <a:stretch>
            <a:fillRect/>
          </a:stretch>
        </p:blipFill>
        <p:spPr>
          <a:xfrm>
            <a:off x="10697210" y="984250"/>
            <a:ext cx="1157605" cy="1466850"/>
          </a:xfrm>
          <a:prstGeom prst="rect">
            <a:avLst/>
          </a:prstGeom>
          <a:noFill/>
          <a:ln w="9525">
            <a:noFill/>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6875" y="964565"/>
            <a:ext cx="10440670" cy="706755"/>
          </a:xfrm>
          <a:prstGeom prst="rect">
            <a:avLst/>
          </a:prstGeom>
          <a:noFill/>
        </p:spPr>
        <p:txBody>
          <a:bodyPr wrap="square" rtlCol="0" anchor="t">
            <a:spAutoFit/>
          </a:bodyPr>
          <a:p>
            <a:r>
              <a:rPr lang="zh-CN" altLang="en-US" sz="2000" b="1">
                <a:latin typeface="微软雅黑" panose="020B0503020204020204" pitchFamily="34" charset="-122"/>
                <a:ea typeface="微软雅黑" panose="020B0503020204020204" pitchFamily="34" charset="-122"/>
              </a:rPr>
              <a:t>用户可以上传视频，播放视频，浏览视频，搜索视频，点赞视频，评论视频，分享视频，用户类和视频类之间是什么关系（关联、依赖、继承）</a:t>
            </a:r>
            <a:endParaRPr lang="zh-CN" altLang="en-US" sz="2000" b="1">
              <a:latin typeface="微软雅黑" panose="020B0503020204020204" pitchFamily="34" charset="-122"/>
              <a:ea typeface="微软雅黑" panose="020B0503020204020204" pitchFamily="34" charset="-122"/>
            </a:endParaRPr>
          </a:p>
        </p:txBody>
      </p:sp>
      <p:sp>
        <p:nvSpPr>
          <p:cNvPr id="3" name="文本框 2"/>
          <p:cNvSpPr txBox="1"/>
          <p:nvPr/>
        </p:nvSpPr>
        <p:spPr>
          <a:xfrm>
            <a:off x="396875" y="1932940"/>
            <a:ext cx="10674985" cy="3138170"/>
          </a:xfrm>
          <a:prstGeom prst="rect">
            <a:avLst/>
          </a:prstGeom>
          <a:solidFill>
            <a:schemeClr val="accent4">
              <a:lumMod val="20000"/>
              <a:lumOff val="80000"/>
            </a:schemeClr>
          </a:solidFill>
        </p:spPr>
        <p:txBody>
          <a:bodyPr wrap="square" rtlCol="0" anchor="t">
            <a:spAutoFit/>
          </a:bodyPr>
          <a:p>
            <a:r>
              <a:rPr lang="zh-CN" altLang="en-US" b="1">
                <a:latin typeface="微软雅黑" panose="020B0503020204020204" pitchFamily="34" charset="-122"/>
                <a:ea typeface="微软雅黑" panose="020B0503020204020204" pitchFamily="34" charset="-122"/>
              </a:rPr>
              <a:t>关联关系：</a:t>
            </a:r>
            <a:endParaRPr lang="zh-CN" altLang="en-US" b="1">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用户类与视频类之间存在关联关系，因为用户可以上传视频，这意味着用户类包含了视频类的对象。一个用户可以关联多个视频对象。</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反之，视频类也与用户类存在关联关系，因为每个视频都应该有一个上传者（用户），视频类中的某个属性可以引用用户类的对象。</a:t>
            </a:r>
            <a:endParaRPr lang="zh-CN" altLang="en-US">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依赖关系</a:t>
            </a: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用户类和视频类之间也存在依赖关系。例如，在用户类中可能有一些方法，如播放视频、浏览视频、点赞视频、评论视频等，这些方法需要访问视频类的对象来执行相应的操作。因此，用户类依赖于视频类，以实现其功能。</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rcRect t="12359" b="13711"/>
          <a:stretch>
            <a:fillRect/>
          </a:stretch>
        </p:blipFill>
        <p:spPr>
          <a:xfrm>
            <a:off x="1546860" y="338455"/>
            <a:ext cx="8822690" cy="6180455"/>
          </a:xfrm>
          <a:prstGeom prst="rect">
            <a:avLst/>
          </a:prstGeom>
          <a:noFill/>
          <a:ln w="9525">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1165" y="139700"/>
            <a:ext cx="6096000" cy="521970"/>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案例：愤怒的</a:t>
            </a:r>
            <a:r>
              <a:rPr lang="zh-CN" altLang="en-US" sz="2800">
                <a:latin typeface="微软雅黑" panose="020B0503020204020204" pitchFamily="34" charset="-122"/>
                <a:ea typeface="微软雅黑" panose="020B0503020204020204" pitchFamily="34" charset="-122"/>
              </a:rPr>
              <a:t>小鸟</a:t>
            </a:r>
            <a:endParaRPr lang="zh-CN" altLang="en-US" sz="2800">
              <a:latin typeface="微软雅黑" panose="020B0503020204020204" pitchFamily="34" charset="-122"/>
              <a:ea typeface="微软雅黑" panose="020B0503020204020204" pitchFamily="34" charset="-122"/>
            </a:endParaRPr>
          </a:p>
        </p:txBody>
      </p:sp>
      <p:sp>
        <p:nvSpPr>
          <p:cNvPr id="6" name="文本框 5"/>
          <p:cNvSpPr txBox="1"/>
          <p:nvPr/>
        </p:nvSpPr>
        <p:spPr>
          <a:xfrm>
            <a:off x="328295" y="903605"/>
            <a:ext cx="11701145" cy="4661535"/>
          </a:xfrm>
          <a:prstGeom prst="rect">
            <a:avLst/>
          </a:prstGeom>
          <a:noFill/>
        </p:spPr>
        <p:txBody>
          <a:bodyPr wrap="square" rtlCol="0" anchor="t">
            <a:spAutoFit/>
          </a:bodyPr>
          <a:p>
            <a:pPr indent="0"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《愤怒的小鸟》是一款经典的物理学游戏，游戏中玩家控制一群生气的小鸟，通过弹弓发射它们，击败一群绿色的猪，以解救被它们囚禁的鸟蛋。功能需求：</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关卡设计</a:t>
            </a:r>
            <a:r>
              <a:rPr lang="zh-CN" altLang="en-US">
                <a:latin typeface="微软雅黑" panose="020B0503020204020204" pitchFamily="34" charset="-122"/>
                <a:ea typeface="微软雅黑" panose="020B0503020204020204" pitchFamily="34" charset="-122"/>
                <a:cs typeface="微软雅黑" panose="020B0503020204020204" pitchFamily="34" charset="-122"/>
              </a:rPr>
              <a:t>：游戏中包含多个关卡，每个关卡有不同的布局和猪的排列方式。玩家需要完成前一个关卡才能解锁下一个关卡。每个关卡会有一个或多个目标，例如消灭所有的猪、达到一定分数等。</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小鸟角色：</a:t>
            </a:r>
            <a:r>
              <a:rPr lang="zh-CN" altLang="en-US">
                <a:latin typeface="微软雅黑" panose="020B0503020204020204" pitchFamily="34" charset="-122"/>
                <a:ea typeface="微软雅黑" panose="020B0503020204020204" pitchFamily="34" charset="-122"/>
                <a:cs typeface="微软雅黑" panose="020B0503020204020204" pitchFamily="34" charset="-122"/>
              </a:rPr>
              <a:t>游戏中包含不同种类的小鸟角色，每种小鸟都有不同的特性和技能。例如，红色小鸟速度快但威力一般，黄色小鸟可以加速，黑色小鸟有爆炸技能等。</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弹弓系统：</a:t>
            </a:r>
            <a:r>
              <a:rPr lang="zh-CN" altLang="en-US">
                <a:latin typeface="微软雅黑" panose="020B0503020204020204" pitchFamily="34" charset="-122"/>
                <a:ea typeface="微软雅黑" panose="020B0503020204020204" pitchFamily="34" charset="-122"/>
                <a:cs typeface="微软雅黑" panose="020B0503020204020204" pitchFamily="34" charset="-122"/>
              </a:rPr>
              <a:t>玩家需要通过弹弓发射小鸟，击败猪的防御系统。弹弓的拉扯程度会影响小鸟的发射速度和轨迹。</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猪的防御系统：</a:t>
            </a:r>
            <a:r>
              <a:rPr lang="zh-CN" altLang="en-US">
                <a:latin typeface="微软雅黑" panose="020B0503020204020204" pitchFamily="34" charset="-122"/>
                <a:ea typeface="微软雅黑" panose="020B0503020204020204" pitchFamily="34" charset="-122"/>
                <a:cs typeface="微软雅黑" panose="020B0503020204020204" pitchFamily="34" charset="-122"/>
              </a:rPr>
              <a:t>每个关卡中会有不同类型的猪，它们有不同的体积和防御能力。一些猪可能会被木块、石块等物体保护着，玩家需要巧妙地利用小鸟的特性来攻击它们。</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得分与评价：</a:t>
            </a:r>
            <a:r>
              <a:rPr lang="zh-CN" altLang="en-US">
                <a:latin typeface="微软雅黑" panose="020B0503020204020204" pitchFamily="34" charset="-122"/>
                <a:ea typeface="微软雅黑" panose="020B0503020204020204" pitchFamily="34" charset="-122"/>
                <a:cs typeface="微软雅黑" panose="020B0503020204020204" pitchFamily="34" charset="-122"/>
              </a:rPr>
              <a:t>游戏中会根据玩家的表现给予得分和评价。击败所有猪并且使用尽量少的小鸟，将获得更高的评价和奖励。</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1165" y="139700"/>
            <a:ext cx="6096000" cy="521970"/>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案例：愤怒的小鸟</a:t>
            </a:r>
            <a:endParaRPr lang="zh-CN" altLang="en-US" sz="2800">
              <a:latin typeface="微软雅黑" panose="020B0503020204020204" pitchFamily="34" charset="-122"/>
              <a:ea typeface="微软雅黑" panose="020B0503020204020204" pitchFamily="34" charset="-122"/>
            </a:endParaRPr>
          </a:p>
        </p:txBody>
      </p:sp>
      <p:sp>
        <p:nvSpPr>
          <p:cNvPr id="3" name="文本框 2"/>
          <p:cNvSpPr txBox="1"/>
          <p:nvPr/>
        </p:nvSpPr>
        <p:spPr>
          <a:xfrm>
            <a:off x="5568315" y="1008380"/>
            <a:ext cx="6038215" cy="2476500"/>
          </a:xfrm>
          <a:prstGeom prst="rect">
            <a:avLst/>
          </a:prstGeom>
          <a:solidFill>
            <a:schemeClr val="accent4">
              <a:lumMod val="20000"/>
              <a:lumOff val="80000"/>
            </a:schemeClr>
          </a:solidFill>
        </p:spPr>
        <p:txBody>
          <a:bodyPr wrap="square" rtlCol="0" anchor="t">
            <a:noAutofit/>
          </a:bodyPr>
          <a:p>
            <a:r>
              <a:rPr lang="zh-CN" altLang="en-US" b="1">
                <a:latin typeface="微软雅黑" panose="020B0503020204020204" pitchFamily="34" charset="-122"/>
                <a:ea typeface="微软雅黑" panose="020B0503020204020204" pitchFamily="34" charset="-122"/>
              </a:rPr>
              <a:t>实体类：</a:t>
            </a:r>
            <a:endParaRPr lang="zh-CN" altLang="en-US" b="1">
              <a:latin typeface="微软雅黑" panose="020B0503020204020204" pitchFamily="34" charset="-122"/>
              <a:ea typeface="微软雅黑" panose="020B0503020204020204" pitchFamily="34" charset="-122"/>
            </a:endParaRPr>
          </a:p>
          <a:p>
            <a:endParaRPr lang="zh-CN" altLang="en-US"/>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关卡（Level）：</a:t>
            </a:r>
            <a:r>
              <a:rPr lang="zh-CN" altLang="en-US">
                <a:latin typeface="微软雅黑" panose="020B0503020204020204" pitchFamily="34" charset="-122"/>
                <a:ea typeface="微软雅黑" panose="020B0503020204020204" pitchFamily="34" charset="-122"/>
                <a:cs typeface="微软雅黑" panose="020B0503020204020204" pitchFamily="34" charset="-122"/>
              </a:rPr>
              <a:t>包含关卡布局、猪的排列方式以及目标等属性。</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小鸟角色（Bird）：</a:t>
            </a:r>
            <a:r>
              <a:rPr lang="zh-CN" altLang="en-US">
                <a:latin typeface="微软雅黑" panose="020B0503020204020204" pitchFamily="34" charset="-122"/>
                <a:ea typeface="微软雅黑" panose="020B0503020204020204" pitchFamily="34" charset="-122"/>
                <a:cs typeface="微软雅黑" panose="020B0503020204020204" pitchFamily="34" charset="-122"/>
              </a:rPr>
              <a:t>不同种类的小鸟，具有不同的特性和技能。</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弹弓（Slingshot）：</a:t>
            </a:r>
            <a:r>
              <a:rPr lang="zh-CN" altLang="en-US">
                <a:latin typeface="微软雅黑" panose="020B0503020204020204" pitchFamily="34" charset="-122"/>
                <a:ea typeface="微软雅黑" panose="020B0503020204020204" pitchFamily="34" charset="-122"/>
                <a:cs typeface="微软雅黑" panose="020B0503020204020204" pitchFamily="34" charset="-122"/>
              </a:rPr>
              <a:t>游戏中的弹弓，控制小鸟的发射。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猪（Pig）：</a:t>
            </a:r>
            <a:r>
              <a:rPr lang="zh-CN" altLang="en-US">
                <a:latin typeface="微软雅黑" panose="020B0503020204020204" pitchFamily="34" charset="-122"/>
                <a:ea typeface="微软雅黑" panose="020B0503020204020204" pitchFamily="34" charset="-122"/>
                <a:cs typeface="微软雅黑" panose="020B0503020204020204" pitchFamily="34" charset="-122"/>
              </a:rPr>
              <a:t>不同类型的猪，具有不同的体积和防御能力。</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568315" y="3661410"/>
            <a:ext cx="6096000" cy="2476500"/>
          </a:xfrm>
          <a:prstGeom prst="rect">
            <a:avLst/>
          </a:prstGeom>
          <a:solidFill>
            <a:schemeClr val="accent2">
              <a:lumMod val="20000"/>
              <a:lumOff val="80000"/>
            </a:schemeClr>
          </a:solidFill>
          <a:ln>
            <a:solidFill>
              <a:schemeClr val="tx2"/>
            </a:solidFill>
          </a:ln>
        </p:spPr>
        <p:txBody>
          <a:bodyPr wrap="square" rtlCol="0" anchor="t">
            <a:noAutofit/>
          </a:bodyPr>
          <a:p>
            <a:pPr>
              <a:buClrTx/>
              <a:buSzTx/>
              <a:buFontTx/>
            </a:pPr>
            <a:r>
              <a:rPr lang="zh-CN" altLang="en-US" b="1">
                <a:latin typeface="微软雅黑" panose="020B0503020204020204" pitchFamily="34" charset="-122"/>
                <a:ea typeface="微软雅黑" panose="020B0503020204020204" pitchFamily="34" charset="-122"/>
              </a:rPr>
              <a:t>关系：</a:t>
            </a:r>
            <a:endParaRPr lang="zh-CN" altLang="en-US" b="1">
              <a:latin typeface="微软雅黑" panose="020B0503020204020204" pitchFamily="34" charset="-122"/>
              <a:ea typeface="微软雅黑" panose="020B0503020204020204" pitchFamily="34" charset="-122"/>
            </a:endParaRPr>
          </a:p>
          <a:p>
            <a:pPr>
              <a:buClrTx/>
              <a:buSzTx/>
              <a:buFontTx/>
            </a:pPr>
            <a:endParaRPr lang="zh-CN" altLang="en-US" b="1">
              <a:latin typeface="微软雅黑" panose="020B0503020204020204" pitchFamily="34" charset="-122"/>
              <a:ea typeface="微软雅黑" panose="020B0503020204020204" pitchFamily="34" charset="-122"/>
            </a:endParaRPr>
          </a:p>
          <a:p>
            <a:pPr>
              <a:buClrTx/>
              <a:buSzTx/>
              <a:buFontTx/>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关卡与小鸟角色</a:t>
            </a:r>
            <a:r>
              <a:rPr lang="zh-CN" altLang="en-US">
                <a:latin typeface="微软雅黑" panose="020B0503020204020204" pitchFamily="34" charset="-122"/>
                <a:ea typeface="微软雅黑" panose="020B0503020204020204" pitchFamily="34" charset="-122"/>
                <a:cs typeface="微软雅黑" panose="020B0503020204020204" pitchFamily="34" charset="-122"/>
              </a:rPr>
              <a:t>：关联关系（每个关卡包含不同种类的小鸟角色）。</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buClrTx/>
              <a:buSzTx/>
              <a:buFontTx/>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关卡与猪：</a:t>
            </a:r>
            <a:r>
              <a:rPr lang="zh-CN" altLang="en-US">
                <a:latin typeface="微软雅黑" panose="020B0503020204020204" pitchFamily="34" charset="-122"/>
                <a:ea typeface="微软雅黑" panose="020B0503020204020204" pitchFamily="34" charset="-122"/>
                <a:cs typeface="微软雅黑" panose="020B0503020204020204" pitchFamily="34" charset="-122"/>
              </a:rPr>
              <a:t>关联关系（每个关卡包含不同类型的猪）。</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buClrTx/>
              <a:buSzTx/>
              <a:buFontTx/>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弹弓与小鸟角色</a:t>
            </a:r>
            <a:r>
              <a:rPr lang="zh-CN" altLang="en-US">
                <a:latin typeface="微软雅黑" panose="020B0503020204020204" pitchFamily="34" charset="-122"/>
                <a:ea typeface="微软雅黑" panose="020B0503020204020204" pitchFamily="34" charset="-122"/>
                <a:cs typeface="微软雅黑" panose="020B0503020204020204" pitchFamily="34" charset="-122"/>
              </a:rPr>
              <a:t>：依赖关系（弹弓控制小鸟的发射）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buClrTx/>
              <a:buSzTx/>
              <a:buFontTx/>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小鸟与猪：</a:t>
            </a:r>
            <a:r>
              <a:rPr lang="zh-CN" altLang="en-US">
                <a:latin typeface="微软雅黑" panose="020B0503020204020204" pitchFamily="34" charset="-122"/>
                <a:ea typeface="微软雅黑" panose="020B0503020204020204" pitchFamily="34" charset="-122"/>
                <a:cs typeface="微软雅黑" panose="020B0503020204020204" pitchFamily="34" charset="-122"/>
              </a:rPr>
              <a:t>依赖关系（小鸟通过发射与猪交互，击中猪并影响其状态）</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630555" y="3592195"/>
            <a:ext cx="4631055" cy="2545080"/>
          </a:xfrm>
          <a:prstGeom prst="rect">
            <a:avLst/>
          </a:prstGeom>
        </p:spPr>
      </p:pic>
      <p:pic>
        <p:nvPicPr>
          <p:cNvPr id="100" name="图片 99"/>
          <p:cNvPicPr/>
          <p:nvPr/>
        </p:nvPicPr>
        <p:blipFill>
          <a:blip r:embed="rId2"/>
          <a:stretch>
            <a:fillRect/>
          </a:stretch>
        </p:blipFill>
        <p:spPr>
          <a:xfrm>
            <a:off x="630555" y="1005840"/>
            <a:ext cx="4642485" cy="247840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1165" y="139700"/>
            <a:ext cx="6096000" cy="521970"/>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案例：愤怒的小鸟</a:t>
            </a:r>
            <a:endParaRPr lang="zh-CN" altLang="en-US" sz="2800">
              <a:latin typeface="微软雅黑" panose="020B0503020204020204" pitchFamily="34" charset="-122"/>
              <a:ea typeface="微软雅黑" panose="020B0503020204020204" pitchFamily="34" charset="-122"/>
            </a:endParaRPr>
          </a:p>
        </p:txBody>
      </p:sp>
      <p:pic>
        <p:nvPicPr>
          <p:cNvPr id="2" name="图片 1"/>
          <p:cNvPicPr/>
          <p:nvPr/>
        </p:nvPicPr>
        <p:blipFill>
          <a:blip r:embed="rId1"/>
          <a:stretch>
            <a:fillRect/>
          </a:stretch>
        </p:blipFill>
        <p:spPr>
          <a:xfrm>
            <a:off x="1243965" y="1241425"/>
            <a:ext cx="8702040" cy="4053840"/>
          </a:xfrm>
          <a:prstGeom prst="rect">
            <a:avLst/>
          </a:prstGeom>
          <a:noFill/>
          <a:ln w="9525">
            <a:noFill/>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1165" y="139700"/>
            <a:ext cx="6096000" cy="521970"/>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案例：共享</a:t>
            </a:r>
            <a:r>
              <a:rPr lang="zh-CN" altLang="en-US" sz="2800">
                <a:latin typeface="微软雅黑" panose="020B0503020204020204" pitchFamily="34" charset="-122"/>
                <a:ea typeface="微软雅黑" panose="020B0503020204020204" pitchFamily="34" charset="-122"/>
              </a:rPr>
              <a:t>单车</a:t>
            </a:r>
            <a:endParaRPr lang="zh-CN" altLang="en-US" sz="2800">
              <a:latin typeface="微软雅黑" panose="020B0503020204020204" pitchFamily="34" charset="-122"/>
              <a:ea typeface="微软雅黑" panose="020B0503020204020204" pitchFamily="34" charset="-122"/>
            </a:endParaRPr>
          </a:p>
        </p:txBody>
      </p:sp>
      <p:sp>
        <p:nvSpPr>
          <p:cNvPr id="6" name="文本框 5"/>
          <p:cNvSpPr txBox="1"/>
          <p:nvPr/>
        </p:nvSpPr>
        <p:spPr>
          <a:xfrm>
            <a:off x="328295" y="903605"/>
            <a:ext cx="11701145" cy="5492750"/>
          </a:xfrm>
          <a:prstGeom prst="rect">
            <a:avLst/>
          </a:prstGeom>
          <a:noFill/>
        </p:spPr>
        <p:txBody>
          <a:bodyPr wrap="square" rtlCol="0" anchor="t">
            <a:spAutoFit/>
          </a:bodyPr>
          <a:p>
            <a:pPr indent="0"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共享单车车身小巧，方便快捷，为群众的出行带来了很大的便利，解决了公共交通最后一公里的问题。</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租赁用户在进入共享单车管理系统后，系统会提示用户进行登录，若是第一次使用该系统，需要进行注册。在登录之后，系统会根据用户的位置显示附近可用的共享单车，用户可以根据提示去选择距离自己最近的共享单车。之后用户需要扫码开锁或者输入自行车的编号进行开锁。在骑行的过程中，若用户临时有事，可以进行临时锁车，不过要在规定时间内回来，否则系统会额外收费。此外，共享单车要在规定范围内使用，不能骑出运营区。在归还车辆时，不能将车辆停在小区、学校、公园、医院等禁止停车区域，否则会进行罚款。用户还可以反馈单车使用中的问题，比如零件损坏，无法锁车等。用户通过微信进行支付订单。</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系统管理员通过后台管理系统进行用户账户的查询、修改、冻结或解冻操作，以确保用户信息的准确性和服务的正常提供。还要对车辆进行管理。系统会根据车辆的使用情况进行分析，对车辆进行调度，安排调度员将偏远地区的车辆运送到对车辆需求较高的地方，方便用户使用。此外，系统还要根据用户反馈，安排工作人员对问题车辆进行维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（3）调度人员登录后，会收到调度信息，将系统分配的待调度的车辆调度到制定区域，完成调度任务</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维修人员收到用户反馈后和管理的维修任务，会对指定车辆进行维修，完成维修任务。</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2718" y="770517"/>
            <a:ext cx="11083517" cy="3350854"/>
          </a:xfrm>
          <a:prstGeom prst="rect">
            <a:avLst/>
          </a:prstGeom>
        </p:spPr>
        <p:txBody>
          <a:bodyPr wrap="square">
            <a:spAutoFit/>
          </a:bodyPr>
          <a:lstStyle/>
          <a:p>
            <a:pPr algn="just">
              <a:lnSpc>
                <a:spcPct val="150000"/>
              </a:lnSpc>
            </a:pPr>
            <a:r>
              <a:rPr lang="zh-CN" altLang="en-US" sz="2400" b="1" dirty="0">
                <a:sym typeface="Times New Roman" panose="02020603050405020304" pitchFamily="18" charset="0"/>
              </a:rPr>
              <a:t>作用域（</a:t>
            </a:r>
            <a:r>
              <a:rPr lang="en-US" altLang="zh-CN" sz="2400" b="1" dirty="0">
                <a:sym typeface="Times New Roman" panose="02020603050405020304" pitchFamily="18" charset="0"/>
              </a:rPr>
              <a:t>scope</a:t>
            </a:r>
            <a:r>
              <a:rPr lang="zh-CN" altLang="en-US" sz="2400" b="1" dirty="0">
                <a:sym typeface="Times New Roman" panose="02020603050405020304" pitchFamily="18" charset="0"/>
              </a:rPr>
              <a:t>）是与属性和操作相关的一个重要概念。存在两种作用域：</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1</a:t>
            </a:r>
            <a:r>
              <a:rPr lang="zh-CN" altLang="en-US" sz="2400" b="1" dirty="0">
                <a:sym typeface="Times New Roman" panose="02020603050405020304" pitchFamily="18" charset="0"/>
              </a:rPr>
              <a:t>）</a:t>
            </a:r>
            <a:r>
              <a:rPr lang="zh-CN" altLang="en-US" sz="2400" b="1" dirty="0">
                <a:solidFill>
                  <a:srgbClr val="FF0000"/>
                </a:solidFill>
                <a:sym typeface="Times New Roman" panose="02020603050405020304" pitchFamily="18" charset="0"/>
              </a:rPr>
              <a:t>实例</a:t>
            </a:r>
            <a:r>
              <a:rPr lang="zh-CN" altLang="en-US" sz="2400" b="1" dirty="0">
                <a:sym typeface="Times New Roman" panose="02020603050405020304" pitchFamily="18" charset="0"/>
              </a:rPr>
              <a:t>（</a:t>
            </a:r>
            <a:r>
              <a:rPr lang="en-US" altLang="zh-CN" sz="2400" b="1" dirty="0">
                <a:sym typeface="Times New Roman" panose="02020603050405020304" pitchFamily="18" charset="0"/>
              </a:rPr>
              <a:t>instance</a:t>
            </a:r>
            <a:r>
              <a:rPr lang="zh-CN" altLang="en-US" sz="2400" b="1" dirty="0">
                <a:sym typeface="Times New Roman" panose="02020603050405020304" pitchFamily="18" charset="0"/>
              </a:rPr>
              <a:t>）作用域下，类的不同实例对象拥有自己的属性值，类似于</a:t>
            </a:r>
            <a:r>
              <a:rPr lang="en-US" altLang="zh-CN" sz="2400" b="1" dirty="0">
                <a:sym typeface="Times New Roman" panose="02020603050405020304" pitchFamily="18" charset="0"/>
              </a:rPr>
              <a:t>C++</a:t>
            </a:r>
            <a:r>
              <a:rPr lang="zh-CN" altLang="en-US" sz="2400" b="1" dirty="0">
                <a:sym typeface="Times New Roman" panose="02020603050405020304" pitchFamily="18" charset="0"/>
              </a:rPr>
              <a:t>中的</a:t>
            </a:r>
            <a:r>
              <a:rPr lang="zh-CN" altLang="en-US" sz="2400" b="1" dirty="0">
                <a:solidFill>
                  <a:srgbClr val="FF0000"/>
                </a:solidFill>
                <a:sym typeface="Times New Roman" panose="02020603050405020304" pitchFamily="18" charset="0"/>
              </a:rPr>
              <a:t>非静态成员</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2</a:t>
            </a:r>
            <a:r>
              <a:rPr lang="zh-CN" altLang="en-US" sz="2400" b="1" dirty="0">
                <a:sym typeface="Times New Roman" panose="02020603050405020304" pitchFamily="18" charset="0"/>
              </a:rPr>
              <a:t>）</a:t>
            </a:r>
            <a:r>
              <a:rPr lang="zh-CN" altLang="en-US" sz="2400" b="1" dirty="0">
                <a:solidFill>
                  <a:srgbClr val="FF0000"/>
                </a:solidFill>
                <a:sym typeface="Times New Roman" panose="02020603050405020304" pitchFamily="18" charset="0"/>
              </a:rPr>
              <a:t>分类</a:t>
            </a:r>
            <a:r>
              <a:rPr lang="zh-CN" altLang="en-US" sz="2400" b="1" dirty="0">
                <a:sym typeface="Times New Roman" panose="02020603050405020304" pitchFamily="18" charset="0"/>
              </a:rPr>
              <a:t>（</a:t>
            </a:r>
            <a:r>
              <a:rPr lang="en-US" altLang="zh-CN" sz="2400" b="1" dirty="0">
                <a:sym typeface="Times New Roman" panose="02020603050405020304" pitchFamily="18" charset="0"/>
              </a:rPr>
              <a:t>classifier</a:t>
            </a:r>
            <a:r>
              <a:rPr lang="zh-CN" altLang="en-US" sz="2400" b="1" dirty="0">
                <a:sym typeface="Times New Roman" panose="02020603050405020304" pitchFamily="18" charset="0"/>
              </a:rPr>
              <a:t>）作用域，类的所有实例对象共享相同的属性值，类似于</a:t>
            </a:r>
            <a:r>
              <a:rPr lang="en-US" altLang="zh-CN" sz="2400" b="1" dirty="0">
                <a:sym typeface="Times New Roman" panose="02020603050405020304" pitchFamily="18" charset="0"/>
              </a:rPr>
              <a:t>C++</a:t>
            </a:r>
            <a:r>
              <a:rPr lang="zh-CN" altLang="en-US" sz="2400" b="1" dirty="0">
                <a:sym typeface="Times New Roman" panose="02020603050405020304" pitchFamily="18" charset="0"/>
              </a:rPr>
              <a:t>中的</a:t>
            </a:r>
            <a:r>
              <a:rPr lang="zh-CN" altLang="en-US" sz="2400" b="1" dirty="0">
                <a:solidFill>
                  <a:srgbClr val="FF0000"/>
                </a:solidFill>
                <a:sym typeface="Times New Roman" panose="02020603050405020304" pitchFamily="18" charset="0"/>
              </a:rPr>
              <a:t>静态成员</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UML </a:t>
            </a:r>
            <a:r>
              <a:rPr lang="zh-CN" altLang="en-US" sz="2400" b="1" dirty="0">
                <a:sym typeface="Times New Roman" panose="02020603050405020304" pitchFamily="18" charset="0"/>
              </a:rPr>
              <a:t>分类</a:t>
            </a:r>
            <a:r>
              <a:rPr lang="zh-CN" altLang="en-US" sz="2400" b="1" dirty="0">
                <a:solidFill>
                  <a:srgbClr val="0070C0"/>
                </a:solidFill>
                <a:sym typeface="Times New Roman" panose="02020603050405020304" pitchFamily="18" charset="0"/>
              </a:rPr>
              <a:t>作用域</a:t>
            </a:r>
            <a:r>
              <a:rPr lang="zh-CN" altLang="en-US" sz="2400" b="1" dirty="0">
                <a:sym typeface="Times New Roman" panose="02020603050405020304" pitchFamily="18" charset="0"/>
              </a:rPr>
              <a:t>的</a:t>
            </a:r>
            <a:r>
              <a:rPr lang="zh-CN" altLang="en-US" sz="2400" b="1" dirty="0">
                <a:solidFill>
                  <a:srgbClr val="FF0000"/>
                </a:solidFill>
                <a:sym typeface="Times New Roman" panose="02020603050405020304" pitchFamily="18" charset="0"/>
              </a:rPr>
              <a:t>属性和操作名字要带下划线</a:t>
            </a:r>
            <a:r>
              <a:rPr lang="zh-CN" altLang="en-US" sz="2400" b="1" dirty="0">
                <a:sym typeface="Times New Roman" panose="02020603050405020304" pitchFamily="18" charset="0"/>
              </a:rPr>
              <a:t>。</a:t>
            </a:r>
            <a:endParaRPr lang="en-US" altLang="zh-CN" sz="2400" b="1" dirty="0">
              <a:sym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7032104" y="3429000"/>
            <a:ext cx="2183767" cy="2901416"/>
          </a:xfrm>
          <a:prstGeom prst="rect">
            <a:avLst/>
          </a:prstGeom>
        </p:spPr>
      </p:pic>
      <p:pic>
        <p:nvPicPr>
          <p:cNvPr id="6" name="图片 5"/>
          <p:cNvPicPr>
            <a:picLocks noChangeAspect="1"/>
          </p:cNvPicPr>
          <p:nvPr/>
        </p:nvPicPr>
        <p:blipFill>
          <a:blip r:embed="rId2"/>
          <a:stretch>
            <a:fillRect/>
          </a:stretch>
        </p:blipFill>
        <p:spPr>
          <a:xfrm>
            <a:off x="9421946" y="3329847"/>
            <a:ext cx="2372858" cy="3099722"/>
          </a:xfrm>
          <a:prstGeom prst="rect">
            <a:avLst/>
          </a:prstGeom>
        </p:spPr>
      </p:pic>
      <p:sp>
        <p:nvSpPr>
          <p:cNvPr id="7" name="文本框 6"/>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1165" y="139700"/>
            <a:ext cx="6096000" cy="521970"/>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案例：共享单车</a:t>
            </a:r>
            <a:endParaRPr lang="zh-CN" altLang="en-US" sz="2800">
              <a:latin typeface="微软雅黑" panose="020B0503020204020204" pitchFamily="34" charset="-122"/>
              <a:ea typeface="微软雅黑" panose="020B0503020204020204" pitchFamily="34" charset="-122"/>
            </a:endParaRPr>
          </a:p>
        </p:txBody>
      </p:sp>
      <p:sp>
        <p:nvSpPr>
          <p:cNvPr id="2" name="文本框 1"/>
          <p:cNvSpPr txBox="1"/>
          <p:nvPr/>
        </p:nvSpPr>
        <p:spPr>
          <a:xfrm>
            <a:off x="5872480" y="1209040"/>
            <a:ext cx="5076190" cy="2218690"/>
          </a:xfrm>
          <a:prstGeom prst="rect">
            <a:avLst/>
          </a:prstGeom>
          <a:solidFill>
            <a:schemeClr val="accent4">
              <a:lumMod val="20000"/>
              <a:lumOff val="80000"/>
            </a:schemeClr>
          </a:solidFill>
        </p:spPr>
        <p:txBody>
          <a:bodyPr wrap="square" rtlCol="0" anchor="t">
            <a:noAutofit/>
          </a:bodyPr>
          <a:p>
            <a:r>
              <a:rPr lang="zh-CN" altLang="en-US" b="1"/>
              <a:t>实体类：</a:t>
            </a:r>
            <a:endParaRPr lang="zh-CN" altLang="en-US" b="1"/>
          </a:p>
          <a:p>
            <a:endParaRPr lang="zh-CN" altLang="en-US"/>
          </a:p>
          <a:p>
            <a:r>
              <a:rPr lang="zh-CN" altLang="en-US"/>
              <a:t>User（租赁用户）</a:t>
            </a:r>
            <a:endParaRPr lang="zh-CN" altLang="en-US"/>
          </a:p>
          <a:p>
            <a:r>
              <a:rPr lang="zh-CN" altLang="en-US"/>
              <a:t>Bike（共享单车）</a:t>
            </a:r>
            <a:endParaRPr lang="zh-CN" altLang="en-US"/>
          </a:p>
          <a:p>
            <a:r>
              <a:rPr lang="zh-CN" altLang="en-US"/>
              <a:t>Admin（系统管理员）</a:t>
            </a:r>
            <a:endParaRPr lang="zh-CN" altLang="en-US"/>
          </a:p>
          <a:p>
            <a:r>
              <a:rPr lang="zh-CN" altLang="en-US"/>
              <a:t>DispatchPerson（调度人员）</a:t>
            </a:r>
            <a:endParaRPr lang="zh-CN" altLang="en-US"/>
          </a:p>
          <a:p>
            <a:r>
              <a:rPr lang="zh-CN" altLang="en-US"/>
              <a:t>MaintenanceWorker（维修人员）</a:t>
            </a:r>
            <a:endParaRPr lang="zh-CN" altLang="en-US"/>
          </a:p>
        </p:txBody>
      </p:sp>
      <p:sp>
        <p:nvSpPr>
          <p:cNvPr id="3" name="文本框 2"/>
          <p:cNvSpPr txBox="1"/>
          <p:nvPr/>
        </p:nvSpPr>
        <p:spPr>
          <a:xfrm>
            <a:off x="5872480" y="3728720"/>
            <a:ext cx="5076190" cy="2306955"/>
          </a:xfrm>
          <a:prstGeom prst="rect">
            <a:avLst/>
          </a:prstGeom>
          <a:solidFill>
            <a:schemeClr val="accent4">
              <a:lumMod val="20000"/>
              <a:lumOff val="80000"/>
            </a:schemeClr>
          </a:solidFill>
        </p:spPr>
        <p:txBody>
          <a:bodyPr wrap="square" rtlCol="0" anchor="t">
            <a:spAutoFit/>
          </a:bodyPr>
          <a:p>
            <a:r>
              <a:rPr lang="zh-CN" altLang="en-US" b="1"/>
              <a:t>关系：</a:t>
            </a:r>
            <a:endParaRPr lang="zh-CN" altLang="en-US" b="1"/>
          </a:p>
          <a:p>
            <a:endParaRPr lang="zh-CN" altLang="en-US"/>
          </a:p>
          <a:p>
            <a:r>
              <a:rPr lang="zh-CN" altLang="en-US"/>
              <a:t>User（租赁用户）与Bike（共享单车）：关联</a:t>
            </a:r>
            <a:endParaRPr lang="zh-CN" altLang="en-US"/>
          </a:p>
          <a:p>
            <a:r>
              <a:rPr lang="zh-CN" altLang="en-US"/>
              <a:t>Admin（系统管理员）</a:t>
            </a:r>
            <a:endParaRPr lang="zh-CN" altLang="en-US"/>
          </a:p>
          <a:p>
            <a:r>
              <a:rPr lang="zh-CN" altLang="en-US"/>
              <a:t>DispatchPerson（调度人员）</a:t>
            </a:r>
            <a:r>
              <a:rPr lang="zh-CN" altLang="en-US">
                <a:sym typeface="+mn-ea"/>
              </a:rPr>
              <a:t>与Bike（共享单车）：关联</a:t>
            </a:r>
            <a:endParaRPr lang="zh-CN" altLang="en-US"/>
          </a:p>
          <a:p>
            <a:r>
              <a:rPr lang="zh-CN" altLang="en-US"/>
              <a:t>MaintenanceWorker（维修人员）</a:t>
            </a:r>
            <a:r>
              <a:rPr lang="zh-CN" altLang="en-US">
                <a:sym typeface="+mn-ea"/>
              </a:rPr>
              <a:t>与Bike（共享单车）：关联</a:t>
            </a:r>
            <a:endParaRPr lang="zh-CN" altLang="en-US"/>
          </a:p>
        </p:txBody>
      </p:sp>
      <p:pic>
        <p:nvPicPr>
          <p:cNvPr id="101" name="图片 100"/>
          <p:cNvPicPr/>
          <p:nvPr/>
        </p:nvPicPr>
        <p:blipFill>
          <a:blip r:embed="rId1"/>
          <a:stretch>
            <a:fillRect/>
          </a:stretch>
        </p:blipFill>
        <p:spPr>
          <a:xfrm>
            <a:off x="762635" y="1209040"/>
            <a:ext cx="4495800" cy="2219325"/>
          </a:xfrm>
          <a:prstGeom prst="rect">
            <a:avLst/>
          </a:prstGeom>
          <a:noFill/>
          <a:ln w="9525">
            <a:noFill/>
          </a:ln>
        </p:spPr>
      </p:pic>
      <p:pic>
        <p:nvPicPr>
          <p:cNvPr id="102" name="图片 101"/>
          <p:cNvPicPr/>
          <p:nvPr/>
        </p:nvPicPr>
        <p:blipFill>
          <a:blip r:embed="rId2"/>
          <a:stretch>
            <a:fillRect/>
          </a:stretch>
        </p:blipFill>
        <p:spPr>
          <a:xfrm>
            <a:off x="762635" y="3576955"/>
            <a:ext cx="4552315" cy="2611120"/>
          </a:xfrm>
          <a:prstGeom prst="rect">
            <a:avLst/>
          </a:prstGeom>
          <a:noFill/>
          <a:ln w="9525">
            <a:noFill/>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3970" y="1977390"/>
            <a:ext cx="12219305" cy="266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 name=" 184"/>
          <p:cNvSpPr/>
          <p:nvPr/>
        </p:nvSpPr>
        <p:spPr>
          <a:xfrm>
            <a:off x="-120650" y="-74930"/>
            <a:ext cx="3164840" cy="3164840"/>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 184"/>
          <p:cNvSpPr/>
          <p:nvPr/>
        </p:nvSpPr>
        <p:spPr>
          <a:xfrm>
            <a:off x="424815" y="1188085"/>
            <a:ext cx="3803650" cy="3803650"/>
          </a:xfrm>
          <a:prstGeom prst="ellipse">
            <a:avLst/>
          </a:prstGeom>
          <a:blipFill rotWithShape="1">
            <a:blip r:embed="rId1"/>
            <a:stretch>
              <a:fillRect/>
            </a:stretch>
          </a:blipFill>
          <a:ln w="63500">
            <a:solidFill>
              <a:schemeClr val="accent2"/>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 184"/>
          <p:cNvSpPr/>
          <p:nvPr/>
        </p:nvSpPr>
        <p:spPr>
          <a:xfrm>
            <a:off x="225425" y="4904740"/>
            <a:ext cx="1377315" cy="1377315"/>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184"/>
          <p:cNvSpPr/>
          <p:nvPr/>
        </p:nvSpPr>
        <p:spPr>
          <a:xfrm>
            <a:off x="3788410" y="4352925"/>
            <a:ext cx="1377315" cy="1377315"/>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 184"/>
          <p:cNvSpPr/>
          <p:nvPr/>
        </p:nvSpPr>
        <p:spPr>
          <a:xfrm>
            <a:off x="3474720" y="586105"/>
            <a:ext cx="1121410" cy="112141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 184"/>
          <p:cNvSpPr/>
          <p:nvPr/>
        </p:nvSpPr>
        <p:spPr>
          <a:xfrm>
            <a:off x="4441825" y="1482090"/>
            <a:ext cx="937260" cy="937260"/>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矩形 259"/>
          <p:cNvSpPr>
            <a:spLocks noChangeArrowheads="1"/>
          </p:cNvSpPr>
          <p:nvPr/>
        </p:nvSpPr>
        <p:spPr bwMode="auto">
          <a:xfrm>
            <a:off x="5357424" y="2746990"/>
            <a:ext cx="69545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l">
              <a:buNone/>
            </a:pPr>
            <a:r>
              <a:rPr lang="zh-CN" sz="6000" b="1" dirty="0">
                <a:solidFill>
                  <a:schemeClr val="bg1"/>
                </a:solidFill>
                <a:effectLst>
                  <a:outerShdw blurRad="38100" dist="38100" dir="2700000" algn="tl">
                    <a:srgbClr val="000000">
                      <a:alpha val="43137"/>
                    </a:srgbClr>
                  </a:outerShdw>
                </a:effectLst>
                <a:cs typeface="Arial" panose="020B0604020202020204" pitchFamily="34" charset="0"/>
              </a:rPr>
              <a:t>感谢您</a:t>
            </a:r>
            <a:r>
              <a:rPr lang="zh-CN" sz="6000" b="1" dirty="0" smtClean="0">
                <a:solidFill>
                  <a:schemeClr val="bg1"/>
                </a:solidFill>
                <a:effectLst>
                  <a:outerShdw blurRad="38100" dist="38100" dir="2700000" algn="tl">
                    <a:srgbClr val="000000">
                      <a:alpha val="43137"/>
                    </a:srgbClr>
                  </a:outerShdw>
                </a:effectLst>
                <a:cs typeface="Arial" panose="020B0604020202020204" pitchFamily="34" charset="0"/>
              </a:rPr>
              <a:t>的观看</a:t>
            </a:r>
            <a:endParaRPr lang="zh-CN" sz="6000" b="1" dirty="0">
              <a:solidFill>
                <a:schemeClr val="bg1"/>
              </a:solidFill>
              <a:effectLst>
                <a:outerShdw blurRad="38100" dist="38100" dir="2700000" algn="tl">
                  <a:srgbClr val="000000">
                    <a:alpha val="43137"/>
                  </a:srgbClr>
                </a:outerShdw>
              </a:effectLs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2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1"/>
                                        </p:tgtEl>
                                      </p:cBhvr>
                                    </p:animEffect>
                                    <p:animScale>
                                      <p:cBhvr>
                                        <p:cTn id="19"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360" y="836713"/>
            <a:ext cx="10945216" cy="3000821"/>
          </a:xfrm>
          <a:prstGeom prst="rect">
            <a:avLst/>
          </a:prstGeom>
        </p:spPr>
        <p:txBody>
          <a:bodyPr wrap="square">
            <a:spAutoFit/>
          </a:bodyPr>
          <a:lstStyle/>
          <a:p>
            <a:pPr algn="just">
              <a:lnSpc>
                <a:spcPct val="150000"/>
              </a:lnSpc>
            </a:pPr>
            <a:r>
              <a:rPr lang="zh-CN" altLang="en-US" sz="2400" b="1" dirty="0">
                <a:solidFill>
                  <a:srgbClr val="FF0000"/>
                </a:solidFill>
                <a:latin typeface="+mn-ea"/>
                <a:sym typeface="Times New Roman" panose="02020603050405020304" pitchFamily="18" charset="0"/>
              </a:rPr>
              <a:t>抽象类：</a:t>
            </a:r>
            <a:r>
              <a:rPr lang="zh-CN" altLang="en-US" sz="2400" b="1" dirty="0">
                <a:latin typeface="+mn-ea"/>
                <a:sym typeface="Times New Roman" panose="02020603050405020304" pitchFamily="18" charset="0"/>
              </a:rPr>
              <a:t>至少拥有一个抽象操作的类。</a:t>
            </a:r>
            <a:endParaRPr lang="zh-CN" altLang="en-US" sz="2400" b="1" dirty="0">
              <a:latin typeface="+mn-ea"/>
              <a:sym typeface="Times New Roman" panose="02020603050405020304" pitchFamily="18" charset="0"/>
            </a:endParaRPr>
          </a:p>
          <a:p>
            <a:pPr algn="just">
              <a:lnSpc>
                <a:spcPct val="150000"/>
              </a:lnSpc>
            </a:pPr>
            <a:r>
              <a:rPr lang="zh-CN" altLang="en-US" sz="2400" b="1" dirty="0" smtClean="0">
                <a:solidFill>
                  <a:srgbClr val="FF0000"/>
                </a:solidFill>
                <a:latin typeface="+mn-ea"/>
                <a:sym typeface="Times New Roman" panose="02020603050405020304" pitchFamily="18" charset="0"/>
              </a:rPr>
              <a:t>抽象</a:t>
            </a:r>
            <a:r>
              <a:rPr lang="zh-CN" altLang="en-US" sz="2400" b="1" dirty="0">
                <a:solidFill>
                  <a:srgbClr val="FF0000"/>
                </a:solidFill>
                <a:latin typeface="+mn-ea"/>
                <a:sym typeface="Times New Roman" panose="02020603050405020304" pitchFamily="18" charset="0"/>
              </a:rPr>
              <a:t>操作：</a:t>
            </a:r>
            <a:r>
              <a:rPr lang="zh-CN" altLang="en-US" sz="2400" b="1" dirty="0">
                <a:latin typeface="+mn-ea"/>
                <a:sym typeface="Times New Roman" panose="02020603050405020304" pitchFamily="18" charset="0"/>
              </a:rPr>
              <a:t>在指定该操作的类中并没有该操作的实现方法，而只是显示了操作签名的那种操作。（例如， </a:t>
            </a:r>
            <a:r>
              <a:rPr lang="en-US" altLang="zh-CN" sz="2400" b="1" dirty="0">
                <a:latin typeface="+mn-ea"/>
                <a:sym typeface="Times New Roman" panose="02020603050405020304" pitchFamily="18" charset="0"/>
              </a:rPr>
              <a:t>C++</a:t>
            </a:r>
            <a:r>
              <a:rPr lang="zh-CN" altLang="en-US" sz="2400" b="1" dirty="0">
                <a:latin typeface="+mn-ea"/>
                <a:sym typeface="Times New Roman" panose="02020603050405020304" pitchFamily="18" charset="0"/>
              </a:rPr>
              <a:t>中的纯虚函数</a:t>
            </a:r>
            <a:r>
              <a:rPr lang="en-US" altLang="zh-CN" sz="2400" b="1" dirty="0">
                <a:latin typeface="+mn-ea"/>
                <a:sym typeface="Times New Roman" panose="02020603050405020304" pitchFamily="18" charset="0"/>
              </a:rPr>
              <a:t>, Java</a:t>
            </a:r>
            <a:r>
              <a:rPr lang="zh-CN" altLang="en-US" sz="2400" b="1" dirty="0">
                <a:latin typeface="+mn-ea"/>
                <a:sym typeface="Times New Roman" panose="02020603050405020304" pitchFamily="18" charset="0"/>
              </a:rPr>
              <a:t>中的抽象方法）</a:t>
            </a:r>
            <a:endParaRPr lang="zh-CN" altLang="en-US" sz="2400" b="1" dirty="0">
              <a:latin typeface="+mn-ea"/>
              <a:sym typeface="Times New Roman" panose="02020603050405020304" pitchFamily="18" charset="0"/>
            </a:endParaRPr>
          </a:p>
          <a:p>
            <a:pPr algn="just">
              <a:lnSpc>
                <a:spcPct val="150000"/>
              </a:lnSpc>
            </a:pPr>
            <a:r>
              <a:rPr lang="en-US" altLang="zh-CN" b="1" dirty="0">
                <a:latin typeface="+mn-ea"/>
                <a:sym typeface="Times New Roman" panose="02020603050405020304" pitchFamily="18" charset="0"/>
              </a:rPr>
              <a:t>• </a:t>
            </a:r>
            <a:r>
              <a:rPr lang="zh-CN" altLang="en-US" b="1" dirty="0">
                <a:latin typeface="+mn-ea"/>
                <a:sym typeface="Times New Roman" panose="02020603050405020304" pitchFamily="18" charset="0"/>
              </a:rPr>
              <a:t>在</a:t>
            </a:r>
            <a:r>
              <a:rPr lang="en-US" altLang="zh-CN" b="1" dirty="0">
                <a:latin typeface="+mn-ea"/>
                <a:sym typeface="Times New Roman" panose="02020603050405020304" pitchFamily="18" charset="0"/>
              </a:rPr>
              <a:t>UML</a:t>
            </a:r>
            <a:r>
              <a:rPr lang="zh-CN" altLang="en-US" b="1" dirty="0">
                <a:latin typeface="+mn-ea"/>
                <a:sym typeface="Times New Roman" panose="02020603050405020304" pitchFamily="18" charset="0"/>
              </a:rPr>
              <a:t>图中，</a:t>
            </a:r>
            <a:r>
              <a:rPr lang="zh-CN" altLang="en-US" b="1" dirty="0">
                <a:solidFill>
                  <a:srgbClr val="FF0000"/>
                </a:solidFill>
                <a:latin typeface="+mn-ea"/>
                <a:sym typeface="Times New Roman" panose="02020603050405020304" pitchFamily="18" charset="0"/>
              </a:rPr>
              <a:t>抽象操作</a:t>
            </a:r>
            <a:r>
              <a:rPr lang="zh-CN" altLang="en-US" b="1" dirty="0">
                <a:latin typeface="+mn-ea"/>
                <a:sym typeface="Times New Roman" panose="02020603050405020304" pitchFamily="18" charset="0"/>
              </a:rPr>
              <a:t>的显示是在操作签名后面用特性字符串</a:t>
            </a:r>
            <a:r>
              <a:rPr lang="en-US" altLang="zh-CN" b="1" dirty="0">
                <a:solidFill>
                  <a:srgbClr val="FF0000"/>
                </a:solidFill>
                <a:latin typeface="+mn-ea"/>
                <a:sym typeface="Times New Roman" panose="02020603050405020304" pitchFamily="18" charset="0"/>
              </a:rPr>
              <a:t>{abstract}</a:t>
            </a:r>
            <a:r>
              <a:rPr lang="zh-CN" altLang="en-US" b="1" dirty="0">
                <a:latin typeface="+mn-ea"/>
                <a:sym typeface="Times New Roman" panose="02020603050405020304" pitchFamily="18" charset="0"/>
              </a:rPr>
              <a:t>，或者将操作签名用</a:t>
            </a:r>
            <a:r>
              <a:rPr lang="zh-CN" altLang="en-US" b="1" dirty="0">
                <a:solidFill>
                  <a:srgbClr val="FF0000"/>
                </a:solidFill>
                <a:latin typeface="+mn-ea"/>
                <a:sym typeface="Times New Roman" panose="02020603050405020304" pitchFamily="18" charset="0"/>
              </a:rPr>
              <a:t>斜体字体</a:t>
            </a:r>
            <a:r>
              <a:rPr lang="zh-CN" altLang="en-US" b="1" dirty="0">
                <a:latin typeface="+mn-ea"/>
                <a:sym typeface="Times New Roman" panose="02020603050405020304" pitchFamily="18" charset="0"/>
              </a:rPr>
              <a:t>方式显示。</a:t>
            </a:r>
            <a:endParaRPr lang="zh-CN" altLang="en-US" b="1" dirty="0">
              <a:latin typeface="+mn-ea"/>
              <a:sym typeface="Times New Roman" panose="02020603050405020304" pitchFamily="18" charset="0"/>
            </a:endParaRPr>
          </a:p>
          <a:p>
            <a:pPr algn="just">
              <a:lnSpc>
                <a:spcPct val="150000"/>
              </a:lnSpc>
            </a:pPr>
            <a:r>
              <a:rPr lang="en-US" altLang="zh-CN" b="1" dirty="0">
                <a:latin typeface="+mn-ea"/>
                <a:sym typeface="Times New Roman" panose="02020603050405020304" pitchFamily="18" charset="0"/>
              </a:rPr>
              <a:t>• </a:t>
            </a:r>
            <a:r>
              <a:rPr lang="zh-CN" altLang="en-US" b="1" dirty="0">
                <a:latin typeface="+mn-ea"/>
                <a:sym typeface="Times New Roman" panose="02020603050405020304" pitchFamily="18" charset="0"/>
              </a:rPr>
              <a:t>在</a:t>
            </a:r>
            <a:r>
              <a:rPr lang="en-US" altLang="zh-CN" b="1" dirty="0">
                <a:latin typeface="+mn-ea"/>
                <a:sym typeface="Times New Roman" panose="02020603050405020304" pitchFamily="18" charset="0"/>
              </a:rPr>
              <a:t>UML</a:t>
            </a:r>
            <a:r>
              <a:rPr lang="zh-CN" altLang="en-US" b="1" dirty="0">
                <a:latin typeface="+mn-ea"/>
                <a:sym typeface="Times New Roman" panose="02020603050405020304" pitchFamily="18" charset="0"/>
              </a:rPr>
              <a:t>图中，</a:t>
            </a:r>
            <a:r>
              <a:rPr lang="zh-CN" altLang="en-US" b="1" dirty="0">
                <a:solidFill>
                  <a:srgbClr val="FF0000"/>
                </a:solidFill>
                <a:latin typeface="+mn-ea"/>
                <a:sym typeface="Times New Roman" panose="02020603050405020304" pitchFamily="18" charset="0"/>
              </a:rPr>
              <a:t>抽象类</a:t>
            </a:r>
            <a:r>
              <a:rPr lang="zh-CN" altLang="en-US" b="1" dirty="0">
                <a:latin typeface="+mn-ea"/>
                <a:sym typeface="Times New Roman" panose="02020603050405020304" pitchFamily="18" charset="0"/>
              </a:rPr>
              <a:t>的显示是在类名后面用特性字符串</a:t>
            </a:r>
            <a:r>
              <a:rPr lang="en-US" altLang="zh-CN" b="1" dirty="0">
                <a:solidFill>
                  <a:srgbClr val="FF0000"/>
                </a:solidFill>
                <a:latin typeface="+mn-ea"/>
                <a:sym typeface="Times New Roman" panose="02020603050405020304" pitchFamily="18" charset="0"/>
              </a:rPr>
              <a:t>{abstract}</a:t>
            </a:r>
            <a:r>
              <a:rPr lang="zh-CN" altLang="en-US" b="1" dirty="0">
                <a:latin typeface="+mn-ea"/>
                <a:sym typeface="Times New Roman" panose="02020603050405020304" pitchFamily="18" charset="0"/>
              </a:rPr>
              <a:t>，或者将类名用</a:t>
            </a:r>
            <a:r>
              <a:rPr lang="zh-CN" altLang="en-US" b="1" dirty="0">
                <a:solidFill>
                  <a:srgbClr val="FF0000"/>
                </a:solidFill>
                <a:latin typeface="+mn-ea"/>
                <a:sym typeface="Times New Roman" panose="02020603050405020304" pitchFamily="18" charset="0"/>
              </a:rPr>
              <a:t>斜体</a:t>
            </a:r>
            <a:r>
              <a:rPr lang="zh-CN" altLang="en-US" b="1" dirty="0">
                <a:latin typeface="+mn-ea"/>
                <a:sym typeface="Times New Roman" panose="02020603050405020304" pitchFamily="18" charset="0"/>
              </a:rPr>
              <a:t>字体方式显示。。</a:t>
            </a:r>
            <a:endParaRPr lang="en-US" altLang="zh-CN" b="1" dirty="0">
              <a:latin typeface="+mn-ea"/>
              <a:sym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92099" y="4235993"/>
            <a:ext cx="4560906" cy="2232248"/>
          </a:xfrm>
          <a:prstGeom prst="rect">
            <a:avLst/>
          </a:prstGeom>
        </p:spPr>
      </p:pic>
      <p:sp>
        <p:nvSpPr>
          <p:cNvPr id="4" name="AutoShape 20"/>
          <p:cNvSpPr>
            <a:spLocks noChangeArrowheads="1"/>
          </p:cNvSpPr>
          <p:nvPr/>
        </p:nvSpPr>
        <p:spPr bwMode="auto">
          <a:xfrm>
            <a:off x="7832729" y="5452045"/>
            <a:ext cx="2232025" cy="942975"/>
          </a:xfrm>
          <a:prstGeom prst="roundRect">
            <a:avLst>
              <a:gd name="adj" fmla="val 16667"/>
            </a:avLst>
          </a:prstGeom>
          <a:gradFill rotWithShape="1">
            <a:gsLst>
              <a:gs pos="0">
                <a:srgbClr val="FFFF99"/>
              </a:gs>
              <a:gs pos="100000">
                <a:srgbClr val="FFFFFF"/>
              </a:gs>
            </a:gsLst>
            <a:lin ang="5400000" scaled="1"/>
          </a:gradFill>
          <a:ln w="9525">
            <a:solidFill>
              <a:srgbClr val="FF6600"/>
            </a:solidFill>
            <a:round/>
          </a:ln>
          <a:effectLst>
            <a:outerShdw dist="53882" dir="2700000" algn="ctr" rotWithShape="0">
              <a:schemeClr val="bg2">
                <a:alpha val="50000"/>
              </a:schemeClr>
            </a:outerShdw>
          </a:effectLst>
        </p:spPr>
        <p:txBody>
          <a:bodyPr wrap="none"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a:ea typeface="黑体" panose="02010609060101010101" pitchFamily="49" charset="-122"/>
              </a:rPr>
              <a:t>Dog : Animal </a:t>
            </a:r>
            <a:endParaRPr lang="en-US" altLang="zh-CN">
              <a:ea typeface="黑体" panose="02010609060101010101" pitchFamily="49" charset="-122"/>
            </a:endParaRPr>
          </a:p>
        </p:txBody>
      </p:sp>
      <p:sp>
        <p:nvSpPr>
          <p:cNvPr id="5" name="AutoShape 19"/>
          <p:cNvSpPr>
            <a:spLocks noChangeArrowheads="1"/>
          </p:cNvSpPr>
          <p:nvPr/>
        </p:nvSpPr>
        <p:spPr bwMode="auto">
          <a:xfrm>
            <a:off x="5384804" y="5452045"/>
            <a:ext cx="2232025" cy="942975"/>
          </a:xfrm>
          <a:prstGeom prst="roundRect">
            <a:avLst>
              <a:gd name="adj" fmla="val 16667"/>
            </a:avLst>
          </a:prstGeom>
          <a:gradFill rotWithShape="1">
            <a:gsLst>
              <a:gs pos="0">
                <a:srgbClr val="FFFF99"/>
              </a:gs>
              <a:gs pos="100000">
                <a:srgbClr val="FFFFFF"/>
              </a:gs>
            </a:gsLst>
            <a:lin ang="5400000" scaled="1"/>
          </a:gradFill>
          <a:ln w="9525">
            <a:solidFill>
              <a:srgbClr val="FF6600"/>
            </a:solidFill>
            <a:round/>
          </a:ln>
          <a:effectLst>
            <a:outerShdw dist="53882" dir="2700000" algn="ctr" rotWithShape="0">
              <a:schemeClr val="bg2">
                <a:alpha val="50000"/>
              </a:schemeClr>
            </a:outerShdw>
          </a:effectLst>
        </p:spPr>
        <p:txBody>
          <a:bodyPr wrap="none"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a:ea typeface="黑体" panose="02010609060101010101" pitchFamily="49" charset="-122"/>
              </a:rPr>
              <a:t>Cat : Animal </a:t>
            </a:r>
            <a:endParaRPr lang="en-US" altLang="zh-CN">
              <a:ea typeface="黑体" panose="02010609060101010101" pitchFamily="49" charset="-122"/>
            </a:endParaRPr>
          </a:p>
        </p:txBody>
      </p:sp>
      <p:sp>
        <p:nvSpPr>
          <p:cNvPr id="6" name="AutoShape 4"/>
          <p:cNvSpPr>
            <a:spLocks noChangeArrowheads="1"/>
          </p:cNvSpPr>
          <p:nvPr/>
        </p:nvSpPr>
        <p:spPr bwMode="auto">
          <a:xfrm>
            <a:off x="6537329" y="3994720"/>
            <a:ext cx="2232025" cy="942975"/>
          </a:xfrm>
          <a:prstGeom prst="roundRect">
            <a:avLst>
              <a:gd name="adj" fmla="val 16667"/>
            </a:avLst>
          </a:prstGeom>
          <a:gradFill rotWithShape="1">
            <a:gsLst>
              <a:gs pos="0">
                <a:srgbClr val="FFFF99"/>
              </a:gs>
              <a:gs pos="100000">
                <a:srgbClr val="FFFFFF"/>
              </a:gs>
            </a:gsLst>
            <a:lin ang="5400000" scaled="1"/>
          </a:gradFill>
          <a:ln w="9525">
            <a:solidFill>
              <a:srgbClr val="FF6600"/>
            </a:solidFill>
            <a:round/>
          </a:ln>
          <a:effectLst>
            <a:outerShdw dist="53882" dir="2700000" algn="ctr" rotWithShape="0">
              <a:schemeClr val="bg2">
                <a:alpha val="50000"/>
              </a:schemeClr>
            </a:outerShdw>
          </a:effectLst>
        </p:spPr>
        <p:txBody>
          <a:bodyPr wrap="none"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0000FF"/>
                </a:solidFill>
                <a:ea typeface="黑体" panose="02010609060101010101" pitchFamily="49" charset="-122"/>
              </a:rPr>
              <a:t>abstract</a:t>
            </a:r>
            <a:r>
              <a:rPr lang="en-US" altLang="zh-CN">
                <a:ea typeface="黑体" panose="02010609060101010101" pitchFamily="49" charset="-122"/>
              </a:rPr>
              <a:t> </a:t>
            </a:r>
            <a:r>
              <a:rPr lang="en-US" altLang="zh-CN"/>
              <a:t>Animal </a:t>
            </a:r>
            <a:r>
              <a:rPr lang="en-US" altLang="zh-CN">
                <a:ea typeface="黑体" panose="02010609060101010101" pitchFamily="49" charset="-122"/>
              </a:rPr>
              <a:t> </a:t>
            </a:r>
            <a:endParaRPr lang="en-US" altLang="zh-CN">
              <a:ea typeface="黑体" panose="02010609060101010101" pitchFamily="49" charset="-122"/>
            </a:endParaRPr>
          </a:p>
        </p:txBody>
      </p:sp>
      <p:sp>
        <p:nvSpPr>
          <p:cNvPr id="7" name="AutoShape 12"/>
          <p:cNvSpPr>
            <a:spLocks noChangeArrowheads="1"/>
          </p:cNvSpPr>
          <p:nvPr/>
        </p:nvSpPr>
        <p:spPr bwMode="auto">
          <a:xfrm>
            <a:off x="5673729" y="5939011"/>
            <a:ext cx="1541463" cy="304800"/>
          </a:xfrm>
          <a:prstGeom prst="roundRect">
            <a:avLst>
              <a:gd name="adj" fmla="val 16667"/>
            </a:avLst>
          </a:prstGeom>
          <a:gradFill rotWithShape="1">
            <a:gsLst>
              <a:gs pos="0">
                <a:srgbClr val="CC99FF"/>
              </a:gs>
              <a:gs pos="100000">
                <a:srgbClr val="FFFFFF"/>
              </a:gs>
            </a:gsLst>
            <a:lin ang="5400000" scaled="1"/>
          </a:gradFill>
          <a:ln w="9525">
            <a:solidFill>
              <a:srgbClr val="800080"/>
            </a:solidFill>
            <a:round/>
          </a:ln>
          <a:effectLst>
            <a:outerShdw dist="107763" dir="8100000" algn="ctr" rotWithShape="0">
              <a:schemeClr val="bg2">
                <a:alpha val="5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a:ea typeface="黑体" panose="02010609060101010101" pitchFamily="49" charset="-122"/>
              </a:rPr>
              <a:t>猫咪喵喵叫  </a:t>
            </a:r>
            <a:endParaRPr lang="zh-CN" altLang="en-US">
              <a:ea typeface="黑体" panose="02010609060101010101" pitchFamily="49" charset="-122"/>
            </a:endParaRPr>
          </a:p>
        </p:txBody>
      </p:sp>
      <p:sp>
        <p:nvSpPr>
          <p:cNvPr id="8" name="AutoShape 13"/>
          <p:cNvSpPr>
            <a:spLocks noChangeArrowheads="1"/>
          </p:cNvSpPr>
          <p:nvPr/>
        </p:nvSpPr>
        <p:spPr bwMode="auto">
          <a:xfrm>
            <a:off x="8193092" y="5939011"/>
            <a:ext cx="1614487" cy="304800"/>
          </a:xfrm>
          <a:prstGeom prst="roundRect">
            <a:avLst>
              <a:gd name="adj" fmla="val 16667"/>
            </a:avLst>
          </a:prstGeom>
          <a:gradFill rotWithShape="1">
            <a:gsLst>
              <a:gs pos="0">
                <a:srgbClr val="CC99FF"/>
              </a:gs>
              <a:gs pos="100000">
                <a:srgbClr val="FFFFFF"/>
              </a:gs>
            </a:gsLst>
            <a:lin ang="5400000" scaled="1"/>
          </a:gradFill>
          <a:ln w="9525">
            <a:solidFill>
              <a:srgbClr val="800080"/>
            </a:solidFill>
            <a:round/>
          </a:ln>
          <a:effectLst>
            <a:outerShdw dist="107763" dir="8100000" algn="ctr" rotWithShape="0">
              <a:schemeClr val="bg2">
                <a:alpha val="5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a:ea typeface="黑体" panose="02010609060101010101" pitchFamily="49" charset="-122"/>
              </a:rPr>
              <a:t>狗狗汪汪叫  </a:t>
            </a:r>
            <a:endParaRPr lang="zh-CN" altLang="en-US">
              <a:ea typeface="黑体" panose="02010609060101010101" pitchFamily="49" charset="-122"/>
            </a:endParaRPr>
          </a:p>
        </p:txBody>
      </p:sp>
      <p:sp>
        <p:nvSpPr>
          <p:cNvPr id="9" name="AutoShape 14"/>
          <p:cNvSpPr>
            <a:spLocks noChangeArrowheads="1"/>
          </p:cNvSpPr>
          <p:nvPr/>
        </p:nvSpPr>
        <p:spPr bwMode="auto">
          <a:xfrm>
            <a:off x="6753229" y="4451920"/>
            <a:ext cx="1871663" cy="304800"/>
          </a:xfrm>
          <a:prstGeom prst="roundRect">
            <a:avLst>
              <a:gd name="adj" fmla="val 16667"/>
            </a:avLst>
          </a:prstGeom>
          <a:gradFill rotWithShape="1">
            <a:gsLst>
              <a:gs pos="0">
                <a:srgbClr val="CC99FF"/>
              </a:gs>
              <a:gs pos="100000">
                <a:srgbClr val="FFFFFF"/>
              </a:gs>
            </a:gsLst>
            <a:lin ang="5400000" scaled="1"/>
          </a:gradFill>
          <a:ln w="9525">
            <a:solidFill>
              <a:srgbClr val="800080"/>
            </a:solidFill>
            <a:round/>
          </a:ln>
          <a:effectLst>
            <a:outerShdw dist="107763" dir="8100000" algn="ctr" rotWithShape="0">
              <a:schemeClr val="bg2">
                <a:alpha val="5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a:solidFill>
                  <a:srgbClr val="0000FF"/>
                </a:solidFill>
                <a:ea typeface="黑体" panose="02010609060101010101" pitchFamily="49" charset="-122"/>
              </a:rPr>
              <a:t>abstract</a:t>
            </a:r>
            <a:r>
              <a:rPr lang="en-US" altLang="zh-CN">
                <a:ea typeface="黑体" panose="02010609060101010101" pitchFamily="49" charset="-122"/>
              </a:rPr>
              <a:t> </a:t>
            </a:r>
            <a:r>
              <a:rPr lang="zh-CN" altLang="en-US">
                <a:ea typeface="黑体" panose="02010609060101010101" pitchFamily="49" charset="-122"/>
              </a:rPr>
              <a:t>叫</a:t>
            </a:r>
            <a:r>
              <a:rPr lang="en-US" altLang="zh-CN">
                <a:ea typeface="黑体" panose="02010609060101010101" pitchFamily="49" charset="-122"/>
              </a:rPr>
              <a:t>() </a:t>
            </a:r>
            <a:endParaRPr lang="en-US" altLang="zh-CN">
              <a:ea typeface="黑体" panose="02010609060101010101" pitchFamily="49" charset="-122"/>
            </a:endParaRPr>
          </a:p>
        </p:txBody>
      </p:sp>
      <p:cxnSp>
        <p:nvCxnSpPr>
          <p:cNvPr id="10" name="AutoShape 15"/>
          <p:cNvCxnSpPr>
            <a:cxnSpLocks noChangeShapeType="1"/>
            <a:stCxn id="5" idx="0"/>
            <a:endCxn id="6" idx="2"/>
          </p:cNvCxnSpPr>
          <p:nvPr/>
        </p:nvCxnSpPr>
        <p:spPr bwMode="auto">
          <a:xfrm rot="16200000">
            <a:off x="6819904" y="4618608"/>
            <a:ext cx="514350" cy="1152525"/>
          </a:xfrm>
          <a:prstGeom prst="bentConnector3">
            <a:avLst>
              <a:gd name="adj1" fmla="val 50000"/>
            </a:avLst>
          </a:prstGeom>
          <a:noFill/>
          <a:ln w="28575">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11" name="AutoShape 16"/>
          <p:cNvCxnSpPr>
            <a:cxnSpLocks noChangeShapeType="1"/>
            <a:stCxn id="4" idx="0"/>
            <a:endCxn id="6" idx="2"/>
          </p:cNvCxnSpPr>
          <p:nvPr/>
        </p:nvCxnSpPr>
        <p:spPr bwMode="auto">
          <a:xfrm rot="5400000" flipH="1">
            <a:off x="8043866" y="4547170"/>
            <a:ext cx="514350" cy="1295400"/>
          </a:xfrm>
          <a:prstGeom prst="bentConnector3">
            <a:avLst>
              <a:gd name="adj1" fmla="val 50000"/>
            </a:avLst>
          </a:prstGeom>
          <a:noFill/>
          <a:ln w="28575">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12" name="AutoShape 17"/>
          <p:cNvSpPr>
            <a:spLocks noChangeArrowheads="1"/>
          </p:cNvSpPr>
          <p:nvPr/>
        </p:nvSpPr>
        <p:spPr bwMode="auto">
          <a:xfrm>
            <a:off x="9632953" y="4048298"/>
            <a:ext cx="2376488" cy="408623"/>
          </a:xfrm>
          <a:prstGeom prst="wedgeRoundRectCallout">
            <a:avLst>
              <a:gd name="adj1" fmla="val -93486"/>
              <a:gd name="adj2" fmla="val 142431"/>
              <a:gd name="adj3" fmla="val 16667"/>
            </a:avLst>
          </a:prstGeom>
          <a:gradFill rotWithShape="1">
            <a:gsLst>
              <a:gs pos="0">
                <a:srgbClr val="FFFF99"/>
              </a:gs>
              <a:gs pos="100000">
                <a:srgbClr val="FFFFFF"/>
              </a:gs>
            </a:gsLst>
            <a:lin ang="5400000" scaled="1"/>
          </a:gradFill>
          <a:ln w="9525">
            <a:solidFill>
              <a:srgbClr val="FF6600"/>
            </a:solidFill>
            <a:miter lim="800000"/>
          </a:ln>
          <a:effectLst>
            <a:outerShdw dist="53882" dir="2700000" algn="ctr" rotWithShape="0">
              <a:schemeClr val="bg2">
                <a:alpha val="50000"/>
              </a:schemeClr>
            </a:outerShdw>
          </a:effectLst>
        </p:spPr>
        <p:txBody>
          <a:bodyPr anchorCtr="1">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a:ea typeface="黑体" panose="02010609060101010101" pitchFamily="49" charset="-122"/>
              </a:rPr>
              <a:t>是动物就要会叫 </a:t>
            </a:r>
            <a:endParaRPr lang="zh-CN" altLang="en-US">
              <a:ea typeface="黑体" panose="02010609060101010101" pitchFamily="49" charset="-122"/>
            </a:endParaRPr>
          </a:p>
        </p:txBody>
      </p:sp>
      <p:sp>
        <p:nvSpPr>
          <p:cNvPr id="13" name="文本框 1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407368" y="809327"/>
            <a:ext cx="11233248" cy="2308324"/>
          </a:xfrm>
          <a:prstGeom prst="rect">
            <a:avLst/>
          </a:prstGeom>
        </p:spPr>
        <p:txBody>
          <a:bodyPr wrap="square">
            <a:spAutoFit/>
          </a:bodyPr>
          <a:lstStyle/>
          <a:p>
            <a:pPr algn="just">
              <a:lnSpc>
                <a:spcPct val="150000"/>
              </a:lnSpc>
            </a:pPr>
            <a:r>
              <a:rPr lang="zh-CN" altLang="en-US" sz="2400" b="1" dirty="0">
                <a:solidFill>
                  <a:srgbClr val="FF0000"/>
                </a:solidFill>
                <a:latin typeface="+mn-ea"/>
                <a:sym typeface="Times New Roman" panose="02020603050405020304" pitchFamily="18" charset="0"/>
              </a:rPr>
              <a:t>接口</a:t>
            </a:r>
            <a:r>
              <a:rPr lang="zh-CN" altLang="en-US" sz="2400" b="1" dirty="0">
                <a:latin typeface="+mn-ea"/>
                <a:sym typeface="Times New Roman" panose="02020603050405020304" pitchFamily="18" charset="0"/>
              </a:rPr>
              <a:t>是一组没有相应实现方法的描述。</a:t>
            </a:r>
            <a:endParaRPr lang="zh-CN" altLang="en-US" sz="2400" b="1" dirty="0">
              <a:latin typeface="+mn-ea"/>
              <a:sym typeface="Times New Roman" panose="02020603050405020304" pitchFamily="18" charset="0"/>
            </a:endParaRPr>
          </a:p>
          <a:p>
            <a:pPr algn="just">
              <a:lnSpc>
                <a:spcPct val="150000"/>
              </a:lnSpc>
            </a:pPr>
            <a:r>
              <a:rPr lang="en-US" altLang="zh-CN" b="1" dirty="0">
                <a:latin typeface="+mn-ea"/>
                <a:sym typeface="Times New Roman" panose="02020603050405020304" pitchFamily="18" charset="0"/>
              </a:rPr>
              <a:t>• </a:t>
            </a:r>
            <a:r>
              <a:rPr lang="zh-CN" altLang="en-US" b="1" dirty="0">
                <a:latin typeface="+mn-ea"/>
                <a:sym typeface="Times New Roman" panose="02020603050405020304" pitchFamily="18" charset="0"/>
              </a:rPr>
              <a:t>接口通常被描述抽象操作，即用操作名、参数表和返回类型说明接口行为，而操作的实现部分将出现在实现该接口的元素中。</a:t>
            </a:r>
            <a:endParaRPr lang="zh-CN" altLang="en-US" b="1" dirty="0">
              <a:latin typeface="+mn-ea"/>
              <a:sym typeface="Times New Roman" panose="02020603050405020304" pitchFamily="18" charset="0"/>
            </a:endParaRPr>
          </a:p>
          <a:p>
            <a:pPr algn="just">
              <a:lnSpc>
                <a:spcPct val="150000"/>
              </a:lnSpc>
            </a:pPr>
            <a:r>
              <a:rPr lang="en-US" altLang="zh-CN" b="1" dirty="0">
                <a:latin typeface="+mn-ea"/>
                <a:sym typeface="Times New Roman" panose="02020603050405020304" pitchFamily="18" charset="0"/>
              </a:rPr>
              <a:t>• </a:t>
            </a:r>
            <a:r>
              <a:rPr lang="zh-CN" altLang="en-US" b="1" dirty="0">
                <a:latin typeface="+mn-ea"/>
                <a:sym typeface="Times New Roman" panose="02020603050405020304" pitchFamily="18" charset="0"/>
              </a:rPr>
              <a:t>使用接口可以很好地将类所需要的</a:t>
            </a:r>
            <a:r>
              <a:rPr lang="zh-CN" altLang="en-US" b="1" dirty="0">
                <a:solidFill>
                  <a:srgbClr val="FF0000"/>
                </a:solidFill>
                <a:latin typeface="+mn-ea"/>
                <a:sym typeface="Times New Roman" panose="02020603050405020304" pitchFamily="18" charset="0"/>
              </a:rPr>
              <a:t>行为与该行为如何被实现完全分开</a:t>
            </a:r>
            <a:r>
              <a:rPr lang="zh-CN" altLang="en-US" b="1" dirty="0">
                <a:latin typeface="+mn-ea"/>
                <a:sym typeface="Times New Roman" panose="02020603050405020304" pitchFamily="18" charset="0"/>
              </a:rPr>
              <a:t>。</a:t>
            </a:r>
            <a:endParaRPr lang="zh-CN" altLang="en-US" b="1" dirty="0">
              <a:latin typeface="+mn-ea"/>
              <a:sym typeface="Times New Roman" panose="02020603050405020304" pitchFamily="18" charset="0"/>
            </a:endParaRPr>
          </a:p>
          <a:p>
            <a:pPr algn="just">
              <a:lnSpc>
                <a:spcPct val="150000"/>
              </a:lnSpc>
            </a:pPr>
            <a:r>
              <a:rPr lang="en-US" altLang="zh-CN" b="1" dirty="0">
                <a:latin typeface="+mn-ea"/>
                <a:sym typeface="Times New Roman" panose="02020603050405020304" pitchFamily="18" charset="0"/>
              </a:rPr>
              <a:t>• </a:t>
            </a:r>
            <a:r>
              <a:rPr lang="zh-CN" altLang="en-US" b="1" dirty="0">
                <a:latin typeface="+mn-ea"/>
                <a:sym typeface="Times New Roman" panose="02020603050405020304" pitchFamily="18" charset="0"/>
              </a:rPr>
              <a:t>在进行系统建模时，接口起到十分重要的作用，因为</a:t>
            </a:r>
            <a:r>
              <a:rPr lang="zh-CN" altLang="en-US" b="1" dirty="0">
                <a:solidFill>
                  <a:srgbClr val="FF0000"/>
                </a:solidFill>
                <a:latin typeface="+mn-ea"/>
                <a:sym typeface="Times New Roman" panose="02020603050405020304" pitchFamily="18" charset="0"/>
              </a:rPr>
              <a:t>模型元素之间的协作是通过接口</a:t>
            </a:r>
            <a:r>
              <a:rPr lang="zh-CN" altLang="en-US" b="1" dirty="0">
                <a:latin typeface="+mn-ea"/>
                <a:sym typeface="Times New Roman" panose="02020603050405020304" pitchFamily="18" charset="0"/>
              </a:rPr>
              <a:t>进行的。</a:t>
            </a:r>
            <a:endParaRPr lang="en-US" altLang="zh-CN" b="1" dirty="0">
              <a:latin typeface="+mn-ea"/>
              <a:sym typeface="Times New Roman" panose="02020603050405020304" pitchFamily="18" charset="0"/>
            </a:endParaRPr>
          </a:p>
        </p:txBody>
      </p:sp>
      <p:sp>
        <p:nvSpPr>
          <p:cNvPr id="5" name="Rectangle 3"/>
          <p:cNvSpPr txBox="1">
            <a:spLocks noChangeArrowheads="1"/>
          </p:cNvSpPr>
          <p:nvPr/>
        </p:nvSpPr>
        <p:spPr bwMode="auto">
          <a:xfrm>
            <a:off x="1748053" y="3069332"/>
            <a:ext cx="8856663" cy="4104084"/>
          </a:xfrm>
          <a:prstGeom prst="rect">
            <a:avLst/>
          </a:prstGeom>
          <a:noFill/>
          <a:ln w="9525">
            <a:noFill/>
            <a:miter lim="800000"/>
          </a:ln>
        </p:spPr>
        <p:txBody>
          <a:bodyPr/>
          <a:lstStyle/>
          <a:p>
            <a:pPr eaLnBrk="0" hangingPunct="0">
              <a:spcBef>
                <a:spcPct val="20000"/>
              </a:spcBef>
              <a:defRPr/>
            </a:pPr>
            <a:endParaRPr lang="zh-CN" altLang="en-US" sz="3200" dirty="0">
              <a:latin typeface="+mn-lt"/>
            </a:endParaRPr>
          </a:p>
        </p:txBody>
      </p:sp>
      <p:pic>
        <p:nvPicPr>
          <p:cNvPr id="6" name="Picture 4" descr="显卡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1196" y="3627644"/>
            <a:ext cx="3313112" cy="18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p:nvPr/>
        </p:nvGrpSpPr>
        <p:grpSpPr bwMode="auto">
          <a:xfrm>
            <a:off x="2689852" y="3520489"/>
            <a:ext cx="1595438" cy="1125140"/>
            <a:chOff x="0" y="0"/>
            <a:chExt cx="1005" cy="945"/>
          </a:xfrm>
        </p:grpSpPr>
        <p:pic>
          <p:nvPicPr>
            <p:cNvPr id="8" name="Picture 6" descr="diy_sound_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 y="0"/>
              <a:ext cx="96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0" y="635"/>
              <a:ext cx="99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ea typeface="黑体" panose="02010609060101010101" pitchFamily="49" charset="-122"/>
                </a:rPr>
                <a:t>声卡</a:t>
              </a:r>
              <a:endParaRPr lang="zh-CN" altLang="en-US" b="1">
                <a:ea typeface="黑体" panose="02010609060101010101" pitchFamily="49" charset="-122"/>
              </a:endParaRPr>
            </a:p>
          </p:txBody>
        </p:sp>
      </p:grpSp>
      <p:grpSp>
        <p:nvGrpSpPr>
          <p:cNvPr id="10" name="Group 8"/>
          <p:cNvGrpSpPr/>
          <p:nvPr/>
        </p:nvGrpSpPr>
        <p:grpSpPr bwMode="auto">
          <a:xfrm>
            <a:off x="2725572" y="5620751"/>
            <a:ext cx="1584325" cy="1017984"/>
            <a:chOff x="0" y="0"/>
            <a:chExt cx="998" cy="855"/>
          </a:xfrm>
        </p:grpSpPr>
        <p:pic>
          <p:nvPicPr>
            <p:cNvPr id="11" name="Picture 9" descr="cebCRCyFsw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 y="0"/>
              <a:ext cx="771"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0"/>
            <p:cNvSpPr txBox="1">
              <a:spLocks noChangeArrowheads="1"/>
            </p:cNvSpPr>
            <p:nvPr/>
          </p:nvSpPr>
          <p:spPr bwMode="auto">
            <a:xfrm>
              <a:off x="0" y="545"/>
              <a:ext cx="99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ea typeface="黑体" panose="02010609060101010101" pitchFamily="49" charset="-122"/>
                </a:rPr>
                <a:t>电视卡</a:t>
              </a:r>
              <a:endParaRPr lang="zh-CN" altLang="en-US" b="1">
                <a:ea typeface="黑体" panose="02010609060101010101" pitchFamily="49" charset="-122"/>
              </a:endParaRPr>
            </a:p>
          </p:txBody>
        </p:sp>
      </p:grpSp>
      <p:grpSp>
        <p:nvGrpSpPr>
          <p:cNvPr id="13" name="Group 11"/>
          <p:cNvGrpSpPr/>
          <p:nvPr/>
        </p:nvGrpSpPr>
        <p:grpSpPr bwMode="auto">
          <a:xfrm>
            <a:off x="2582697" y="4655154"/>
            <a:ext cx="1728787" cy="909637"/>
            <a:chOff x="0" y="0"/>
            <a:chExt cx="1089" cy="764"/>
          </a:xfrm>
        </p:grpSpPr>
        <p:pic>
          <p:nvPicPr>
            <p:cNvPr id="14" name="Picture 12" descr="net_car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62"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3"/>
            <p:cNvSpPr txBox="1">
              <a:spLocks noChangeArrowheads="1"/>
            </p:cNvSpPr>
            <p:nvPr/>
          </p:nvSpPr>
          <p:spPr bwMode="auto">
            <a:xfrm>
              <a:off x="91" y="454"/>
              <a:ext cx="99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ea typeface="黑体" panose="02010609060101010101" pitchFamily="49" charset="-122"/>
                </a:rPr>
                <a:t>网卡</a:t>
              </a:r>
              <a:endParaRPr lang="zh-CN" altLang="en-US" b="1">
                <a:ea typeface="黑体" panose="02010609060101010101" pitchFamily="49" charset="-122"/>
              </a:endParaRPr>
            </a:p>
          </p:txBody>
        </p:sp>
      </p:grpSp>
      <p:sp>
        <p:nvSpPr>
          <p:cNvPr id="16" name="AutoShape 14"/>
          <p:cNvSpPr>
            <a:spLocks noChangeArrowheads="1"/>
          </p:cNvSpPr>
          <p:nvPr/>
        </p:nvSpPr>
        <p:spPr bwMode="auto">
          <a:xfrm>
            <a:off x="4455946" y="5856494"/>
            <a:ext cx="4824412" cy="1021556"/>
          </a:xfrm>
          <a:prstGeom prst="wedgeRoundRectCallout">
            <a:avLst>
              <a:gd name="adj1" fmla="val -41907"/>
              <a:gd name="adj2" fmla="val -95671"/>
              <a:gd name="adj3" fmla="val 16667"/>
            </a:avLst>
          </a:prstGeom>
          <a:gradFill rotWithShape="1">
            <a:gsLst>
              <a:gs pos="0">
                <a:srgbClr val="FFFF99"/>
              </a:gs>
              <a:gs pos="100000">
                <a:srgbClr val="FFFFFF"/>
              </a:gs>
            </a:gsLst>
            <a:lin ang="5400000" scaled="1"/>
          </a:gradFill>
          <a:ln w="9525">
            <a:solidFill>
              <a:srgbClr val="FF6600"/>
            </a:solidFill>
            <a:miter lim="800000"/>
          </a:ln>
          <a:effectLst>
            <a:outerShdw dist="107763" dir="8100000" algn="ctr" rotWithShape="0">
              <a:schemeClr val="bg2">
                <a:alpha val="50000"/>
              </a:schemeClr>
            </a:outerShdw>
          </a:effectLst>
        </p:spPr>
        <p:txBody>
          <a:bodyPr anchorCtr="1">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ea typeface="黑体" panose="02010609060101010101" pitchFamily="49" charset="-122"/>
              </a:rPr>
              <a:t>每种卡的内部结构都不相同，可以把声卡、网卡、显卡都插在</a:t>
            </a:r>
            <a:r>
              <a:rPr lang="en-US" altLang="zh-CN" b="1">
                <a:ea typeface="黑体" panose="02010609060101010101" pitchFamily="49" charset="-122"/>
              </a:rPr>
              <a:t>PCI</a:t>
            </a:r>
            <a:r>
              <a:rPr lang="zh-CN" altLang="en-US" b="1">
                <a:ea typeface="黑体" panose="02010609060101010101" pitchFamily="49" charset="-122"/>
              </a:rPr>
              <a:t>插槽上，而不用担心哪个插槽是专门插哪个卡的</a:t>
            </a:r>
            <a:endParaRPr lang="zh-CN" altLang="en-US" b="1">
              <a:ea typeface="黑体" panose="02010609060101010101" pitchFamily="49" charset="-122"/>
            </a:endParaRPr>
          </a:p>
        </p:txBody>
      </p:sp>
      <p:sp>
        <p:nvSpPr>
          <p:cNvPr id="17" name="Line 15"/>
          <p:cNvSpPr>
            <a:spLocks noChangeShapeType="1"/>
          </p:cNvSpPr>
          <p:nvPr/>
        </p:nvSpPr>
        <p:spPr bwMode="auto">
          <a:xfrm>
            <a:off x="3733634" y="4114610"/>
            <a:ext cx="2663825" cy="485775"/>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6"/>
          <p:cNvSpPr>
            <a:spLocks noChangeShapeType="1"/>
          </p:cNvSpPr>
          <p:nvPr/>
        </p:nvSpPr>
        <p:spPr bwMode="auto">
          <a:xfrm flipV="1">
            <a:off x="3878097" y="4762310"/>
            <a:ext cx="2593975" cy="1081088"/>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flipV="1">
            <a:off x="3878097" y="4708732"/>
            <a:ext cx="2522537" cy="161925"/>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Text Box 18"/>
          <p:cNvSpPr txBox="1">
            <a:spLocks noChangeArrowheads="1"/>
          </p:cNvSpPr>
          <p:nvPr/>
        </p:nvSpPr>
        <p:spPr bwMode="auto">
          <a:xfrm>
            <a:off x="7478546" y="5193317"/>
            <a:ext cx="792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ea typeface="黑体" panose="02010609060101010101" pitchFamily="49" charset="-122"/>
              </a:rPr>
              <a:t>主板</a:t>
            </a:r>
            <a:endParaRPr lang="zh-CN" altLang="en-US" b="1">
              <a:ea typeface="黑体" panose="020106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77792" y="1183358"/>
            <a:ext cx="6913562" cy="377428"/>
          </a:xfrm>
          <a:prstGeom prst="rect">
            <a:avLst/>
          </a:prstGeom>
          <a:noFill/>
          <a:ln w="9525">
            <a:noFill/>
            <a:miter lim="800000"/>
          </a:ln>
        </p:spPr>
        <p:txBody>
          <a:bodyPr anchor="ctr"/>
          <a:lstStyle/>
          <a:p>
            <a:pPr algn="ctr" eaLnBrk="0" hangingPunct="0">
              <a:buFontTx/>
              <a:buNone/>
              <a:defRPr/>
            </a:pPr>
            <a:r>
              <a:rPr lang="en-US" sz="2800">
                <a:latin typeface="+mj-lt"/>
                <a:cs typeface="+mj-cs"/>
              </a:rPr>
              <a:t>JAVA</a:t>
            </a:r>
            <a:r>
              <a:rPr lang="zh-CN" altLang="en-US" sz="2800">
                <a:latin typeface="+mj-lt"/>
                <a:cs typeface="+mj-cs"/>
              </a:rPr>
              <a:t>接口</a:t>
            </a:r>
            <a:endParaRPr lang="zh-CN" altLang="en-US" sz="2800">
              <a:latin typeface="+mj-lt"/>
              <a:cs typeface="+mj-cs"/>
            </a:endParaRPr>
          </a:p>
        </p:txBody>
      </p:sp>
      <p:sp>
        <p:nvSpPr>
          <p:cNvPr id="3" name="AutoShape 4"/>
          <p:cNvSpPr>
            <a:spLocks noChangeArrowheads="1"/>
          </p:cNvSpPr>
          <p:nvPr/>
        </p:nvSpPr>
        <p:spPr bwMode="auto">
          <a:xfrm>
            <a:off x="849215" y="1775098"/>
            <a:ext cx="2870200" cy="1304306"/>
          </a:xfrm>
          <a:prstGeom prst="roundRect">
            <a:avLst>
              <a:gd name="adj" fmla="val 7472"/>
            </a:avLst>
          </a:prstGeom>
          <a:gradFill rotWithShape="1">
            <a:gsLst>
              <a:gs pos="0">
                <a:srgbClr val="CCFFFF"/>
              </a:gs>
              <a:gs pos="100000">
                <a:srgbClr val="FFFFFF"/>
              </a:gs>
            </a:gsLst>
            <a:lin ang="5400000" scaled="1"/>
          </a:gradFill>
          <a:ln w="9525">
            <a:solidFill>
              <a:srgbClr val="008080"/>
            </a:solidFill>
            <a:rou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
              <a:spcBef>
                <a:spcPct val="20000"/>
              </a:spcBef>
              <a:buClr>
                <a:schemeClr val="folHlink"/>
              </a:buClr>
              <a:buSzPct val="60000"/>
              <a:buFont typeface="Wingdings" panose="05000000000000000000" pitchFamily="2" charset="2"/>
              <a:buNone/>
            </a:pPr>
            <a:r>
              <a:rPr lang="en-US" altLang="zh-CN">
                <a:solidFill>
                  <a:srgbClr val="7F0055"/>
                </a:solidFill>
                <a:ea typeface="黑体" panose="02010609060101010101" pitchFamily="49" charset="-122"/>
              </a:rPr>
              <a:t>public </a:t>
            </a:r>
            <a:r>
              <a:rPr lang="en-US" altLang="zh-CN" b="1">
                <a:solidFill>
                  <a:srgbClr val="7F0055"/>
                </a:solidFill>
                <a:ea typeface="黑体" panose="02010609060101010101" pitchFamily="49" charset="-122"/>
              </a:rPr>
              <a:t>interface</a:t>
            </a:r>
            <a:r>
              <a:rPr lang="en-US" altLang="zh-CN">
                <a:ea typeface="黑体" panose="02010609060101010101" pitchFamily="49" charset="-122"/>
              </a:rPr>
              <a:t> PCI {</a:t>
            </a:r>
            <a:br>
              <a:rPr lang="en-US" altLang="zh-CN">
                <a:ea typeface="黑体" panose="02010609060101010101" pitchFamily="49" charset="-122"/>
              </a:rPr>
            </a:br>
            <a:r>
              <a:rPr lang="en-US" altLang="zh-CN">
                <a:ea typeface="黑体" panose="02010609060101010101" pitchFamily="49" charset="-122"/>
              </a:rPr>
              <a:t>    </a:t>
            </a:r>
            <a:r>
              <a:rPr lang="en-US" altLang="zh-CN">
                <a:solidFill>
                  <a:srgbClr val="7F0055"/>
                </a:solidFill>
                <a:ea typeface="黑体" panose="02010609060101010101" pitchFamily="49" charset="-122"/>
              </a:rPr>
              <a:t>public void</a:t>
            </a:r>
            <a:r>
              <a:rPr lang="en-US" altLang="zh-CN">
                <a:ea typeface="黑体" panose="02010609060101010101" pitchFamily="49" charset="-122"/>
              </a:rPr>
              <a:t> start(); </a:t>
            </a:r>
            <a:endParaRPr lang="en-US" altLang="zh-CN">
              <a:ea typeface="黑体" panose="02010609060101010101" pitchFamily="49" charset="-122"/>
            </a:endParaRPr>
          </a:p>
          <a:p>
            <a:pPr fontAlgn="b">
              <a:spcBef>
                <a:spcPct val="20000"/>
              </a:spcBef>
              <a:buClr>
                <a:schemeClr val="folHlink"/>
              </a:buClr>
              <a:buSzPct val="60000"/>
              <a:buFont typeface="Wingdings" panose="05000000000000000000" pitchFamily="2" charset="2"/>
              <a:buNone/>
            </a:pPr>
            <a:r>
              <a:rPr lang="en-US" altLang="zh-CN">
                <a:ea typeface="黑体" panose="02010609060101010101" pitchFamily="49" charset="-122"/>
              </a:rPr>
              <a:t>    </a:t>
            </a:r>
            <a:r>
              <a:rPr lang="en-US" altLang="zh-CN">
                <a:solidFill>
                  <a:srgbClr val="7F0055"/>
                </a:solidFill>
                <a:ea typeface="黑体" panose="02010609060101010101" pitchFamily="49" charset="-122"/>
              </a:rPr>
              <a:t>public void</a:t>
            </a:r>
            <a:r>
              <a:rPr lang="en-US" altLang="zh-CN">
                <a:ea typeface="黑体" panose="02010609060101010101" pitchFamily="49" charset="-122"/>
              </a:rPr>
              <a:t> stop();</a:t>
            </a:r>
            <a:br>
              <a:rPr lang="en-US" altLang="zh-CN">
                <a:ea typeface="黑体" panose="02010609060101010101" pitchFamily="49" charset="-122"/>
              </a:rPr>
            </a:br>
            <a:r>
              <a:rPr lang="en-US" altLang="zh-CN">
                <a:ea typeface="黑体" panose="02010609060101010101" pitchFamily="49" charset="-122"/>
              </a:rPr>
              <a:t>}</a:t>
            </a:r>
            <a:endParaRPr lang="en-US" altLang="zh-CN">
              <a:ea typeface="黑体" panose="02010609060101010101" pitchFamily="49" charset="-122"/>
            </a:endParaRPr>
          </a:p>
        </p:txBody>
      </p:sp>
      <p:sp>
        <p:nvSpPr>
          <p:cNvPr id="4" name="AutoShape 5"/>
          <p:cNvSpPr>
            <a:spLocks noChangeArrowheads="1"/>
          </p:cNvSpPr>
          <p:nvPr/>
        </p:nvSpPr>
        <p:spPr bwMode="auto">
          <a:xfrm>
            <a:off x="4202016" y="2060848"/>
            <a:ext cx="2879725" cy="715089"/>
          </a:xfrm>
          <a:prstGeom prst="wedgeRoundRectCallout">
            <a:avLst>
              <a:gd name="adj1" fmla="val -77231"/>
              <a:gd name="adj2" fmla="val -25287"/>
              <a:gd name="adj3" fmla="val 16667"/>
            </a:avLst>
          </a:prstGeom>
          <a:gradFill rotWithShape="1">
            <a:gsLst>
              <a:gs pos="0">
                <a:srgbClr val="FFFF99"/>
              </a:gs>
              <a:gs pos="100000">
                <a:srgbClr val="FFFFFF"/>
              </a:gs>
            </a:gsLst>
            <a:lin ang="5400000" scaled="1"/>
          </a:gradFill>
          <a:ln w="9525">
            <a:solidFill>
              <a:srgbClr val="FF6600"/>
            </a:solidFill>
            <a:miter lim="800000"/>
          </a:ln>
          <a:effectLst>
            <a:outerShdw dist="107763" dir="8100000" algn="ctr" rotWithShape="0">
              <a:schemeClr val="bg2">
                <a:alpha val="50000"/>
              </a:schemeClr>
            </a:outerShdw>
          </a:effectLst>
        </p:spPr>
        <p:txBody>
          <a:bodyPr anchorCtr="1">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ea typeface="黑体" panose="02010609060101010101" pitchFamily="49" charset="-122"/>
              </a:rPr>
              <a:t>这是</a:t>
            </a:r>
            <a:r>
              <a:rPr lang="en-US" altLang="zh-CN" b="1">
                <a:ea typeface="黑体" panose="02010609060101010101" pitchFamily="49" charset="-122"/>
              </a:rPr>
              <a:t>Java</a:t>
            </a:r>
            <a:r>
              <a:rPr lang="zh-CN" altLang="en-US" b="1">
                <a:ea typeface="黑体" panose="02010609060101010101" pitchFamily="49" charset="-122"/>
              </a:rPr>
              <a:t>接口，相当于主板上的</a:t>
            </a:r>
            <a:r>
              <a:rPr lang="en-US" altLang="zh-CN" b="1">
                <a:ea typeface="黑体" panose="02010609060101010101" pitchFamily="49" charset="-122"/>
              </a:rPr>
              <a:t>PCI</a:t>
            </a:r>
            <a:r>
              <a:rPr lang="zh-CN" altLang="en-US" b="1">
                <a:ea typeface="黑体" panose="02010609060101010101" pitchFamily="49" charset="-122"/>
              </a:rPr>
              <a:t>插槽的规范</a:t>
            </a:r>
            <a:endParaRPr lang="zh-CN" altLang="en-US" b="1">
              <a:ea typeface="黑体" panose="02010609060101010101" pitchFamily="49" charset="-122"/>
            </a:endParaRPr>
          </a:p>
        </p:txBody>
      </p:sp>
      <p:sp>
        <p:nvSpPr>
          <p:cNvPr id="5" name="AutoShape 6"/>
          <p:cNvSpPr>
            <a:spLocks noChangeArrowheads="1"/>
          </p:cNvSpPr>
          <p:nvPr/>
        </p:nvSpPr>
        <p:spPr bwMode="auto">
          <a:xfrm>
            <a:off x="626966" y="3422864"/>
            <a:ext cx="4500563" cy="2478024"/>
          </a:xfrm>
          <a:prstGeom prst="roundRect">
            <a:avLst>
              <a:gd name="adj" fmla="val 8764"/>
            </a:avLst>
          </a:prstGeom>
          <a:gradFill rotWithShape="1">
            <a:gsLst>
              <a:gs pos="0">
                <a:srgbClr val="CCFFFF"/>
              </a:gs>
              <a:gs pos="100000">
                <a:srgbClr val="FFFFFF"/>
              </a:gs>
            </a:gsLst>
            <a:lin ang="5400000" scaled="1"/>
          </a:gradFill>
          <a:ln w="9525">
            <a:solidFill>
              <a:srgbClr val="008080"/>
            </a:solidFill>
            <a:rou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
              <a:spcBef>
                <a:spcPct val="20000"/>
              </a:spcBef>
              <a:buClr>
                <a:schemeClr val="folHlink"/>
              </a:buClr>
              <a:buSzPct val="60000"/>
              <a:buFont typeface="Wingdings" panose="05000000000000000000" pitchFamily="2" charset="2"/>
              <a:buNone/>
            </a:pPr>
            <a:r>
              <a:rPr lang="en-US" altLang="zh-CN">
                <a:solidFill>
                  <a:srgbClr val="7F0055"/>
                </a:solidFill>
                <a:ea typeface="黑体" panose="02010609060101010101" pitchFamily="49" charset="-122"/>
              </a:rPr>
              <a:t>class</a:t>
            </a:r>
            <a:r>
              <a:rPr lang="en-US" altLang="zh-CN">
                <a:ea typeface="黑体" panose="02010609060101010101" pitchFamily="49" charset="-122"/>
              </a:rPr>
              <a:t> SoundCard </a:t>
            </a:r>
            <a:r>
              <a:rPr lang="en-US" altLang="zh-CN" b="1">
                <a:solidFill>
                  <a:srgbClr val="7F0055"/>
                </a:solidFill>
                <a:ea typeface="黑体" panose="02010609060101010101" pitchFamily="49" charset="-122"/>
              </a:rPr>
              <a:t>implements</a:t>
            </a:r>
            <a:r>
              <a:rPr lang="en-US" altLang="zh-CN">
                <a:ea typeface="黑体" panose="02010609060101010101" pitchFamily="49" charset="-122"/>
              </a:rPr>
              <a:t> PCI {</a:t>
            </a:r>
            <a:endParaRPr lang="en-US" altLang="zh-CN">
              <a:ea typeface="黑体" panose="02010609060101010101" pitchFamily="49" charset="-122"/>
            </a:endParaRPr>
          </a:p>
          <a:p>
            <a:pPr fontAlgn="b">
              <a:spcBef>
                <a:spcPct val="20000"/>
              </a:spcBef>
              <a:buClr>
                <a:schemeClr val="folHlink"/>
              </a:buClr>
              <a:buSzPct val="60000"/>
              <a:buFont typeface="Wingdings" panose="05000000000000000000" pitchFamily="2" charset="2"/>
              <a:buNone/>
            </a:pPr>
            <a:r>
              <a:rPr lang="en-US" altLang="zh-CN">
                <a:ea typeface="黑体" panose="02010609060101010101" pitchFamily="49" charset="-122"/>
              </a:rPr>
              <a:t>   </a:t>
            </a:r>
            <a:r>
              <a:rPr lang="en-US" altLang="zh-CN">
                <a:solidFill>
                  <a:srgbClr val="7F0055"/>
                </a:solidFill>
                <a:ea typeface="黑体" panose="02010609060101010101" pitchFamily="49" charset="-122"/>
              </a:rPr>
              <a:t>public void</a:t>
            </a:r>
            <a:r>
              <a:rPr lang="en-US" altLang="zh-CN">
                <a:ea typeface="黑体" panose="02010609060101010101" pitchFamily="49" charset="-122"/>
              </a:rPr>
              <a:t> start()  {</a:t>
            </a:r>
            <a:br>
              <a:rPr lang="en-US" altLang="zh-CN">
                <a:ea typeface="黑体" panose="02010609060101010101" pitchFamily="49" charset="-122"/>
              </a:rPr>
            </a:br>
            <a:r>
              <a:rPr lang="en-US" altLang="zh-CN">
                <a:ea typeface="黑体" panose="02010609060101010101" pitchFamily="49" charset="-122"/>
              </a:rPr>
              <a:t>       System.</a:t>
            </a:r>
            <a:r>
              <a:rPr lang="en-US" altLang="zh-CN">
                <a:solidFill>
                  <a:srgbClr val="2A00FF"/>
                </a:solidFill>
                <a:ea typeface="黑体" panose="02010609060101010101" pitchFamily="49" charset="-122"/>
              </a:rPr>
              <a:t>out</a:t>
            </a:r>
            <a:r>
              <a:rPr lang="en-US" altLang="zh-CN">
                <a:ea typeface="黑体" panose="02010609060101010101" pitchFamily="49" charset="-122"/>
              </a:rPr>
              <a:t>.println(</a:t>
            </a:r>
            <a:r>
              <a:rPr lang="en-US" altLang="zh-CN">
                <a:solidFill>
                  <a:srgbClr val="2A00FF"/>
                </a:solidFill>
                <a:ea typeface="黑体" panose="02010609060101010101" pitchFamily="49" charset="-122"/>
              </a:rPr>
              <a:t>"Du du..."</a:t>
            </a:r>
            <a:r>
              <a:rPr lang="en-US" altLang="zh-CN">
                <a:ea typeface="黑体" panose="02010609060101010101" pitchFamily="49" charset="-122"/>
              </a:rPr>
              <a:t>);</a:t>
            </a:r>
            <a:br>
              <a:rPr lang="en-US" altLang="zh-CN">
                <a:ea typeface="黑体" panose="02010609060101010101" pitchFamily="49" charset="-122"/>
              </a:rPr>
            </a:br>
            <a:r>
              <a:rPr lang="en-US" altLang="zh-CN">
                <a:ea typeface="黑体" panose="02010609060101010101" pitchFamily="49" charset="-122"/>
              </a:rPr>
              <a:t>   }</a:t>
            </a:r>
            <a:br>
              <a:rPr lang="en-US" altLang="zh-CN">
                <a:ea typeface="黑体" panose="02010609060101010101" pitchFamily="49" charset="-122"/>
              </a:rPr>
            </a:br>
            <a:r>
              <a:rPr lang="en-US" altLang="zh-CN">
                <a:ea typeface="黑体" panose="02010609060101010101" pitchFamily="49" charset="-122"/>
              </a:rPr>
              <a:t>   </a:t>
            </a:r>
            <a:r>
              <a:rPr lang="en-US" altLang="zh-CN">
                <a:solidFill>
                  <a:srgbClr val="7F0055"/>
                </a:solidFill>
                <a:ea typeface="黑体" panose="02010609060101010101" pitchFamily="49" charset="-122"/>
              </a:rPr>
              <a:t>public void</a:t>
            </a:r>
            <a:r>
              <a:rPr lang="en-US" altLang="zh-CN">
                <a:ea typeface="黑体" panose="02010609060101010101" pitchFamily="49" charset="-122"/>
              </a:rPr>
              <a:t> stop()  {</a:t>
            </a:r>
            <a:br>
              <a:rPr lang="en-US" altLang="zh-CN">
                <a:ea typeface="黑体" panose="02010609060101010101" pitchFamily="49" charset="-122"/>
              </a:rPr>
            </a:br>
            <a:r>
              <a:rPr lang="en-US" altLang="zh-CN">
                <a:ea typeface="黑体" panose="02010609060101010101" pitchFamily="49" charset="-122"/>
              </a:rPr>
              <a:t>       System.</a:t>
            </a:r>
            <a:r>
              <a:rPr lang="en-US" altLang="zh-CN">
                <a:solidFill>
                  <a:srgbClr val="2A00FF"/>
                </a:solidFill>
                <a:ea typeface="黑体" panose="02010609060101010101" pitchFamily="49" charset="-122"/>
              </a:rPr>
              <a:t>out</a:t>
            </a:r>
            <a:r>
              <a:rPr lang="en-US" altLang="zh-CN">
                <a:ea typeface="黑体" panose="02010609060101010101" pitchFamily="49" charset="-122"/>
              </a:rPr>
              <a:t>.println(</a:t>
            </a:r>
            <a:r>
              <a:rPr lang="en-US" altLang="zh-CN">
                <a:solidFill>
                  <a:srgbClr val="2A00FF"/>
                </a:solidFill>
                <a:ea typeface="黑体" panose="02010609060101010101" pitchFamily="49" charset="-122"/>
              </a:rPr>
              <a:t>"Sound stop!"</a:t>
            </a:r>
            <a:r>
              <a:rPr lang="en-US" altLang="zh-CN">
                <a:ea typeface="黑体" panose="02010609060101010101" pitchFamily="49" charset="-122"/>
              </a:rPr>
              <a:t>);</a:t>
            </a:r>
            <a:br>
              <a:rPr lang="en-US" altLang="zh-CN">
                <a:ea typeface="黑体" panose="02010609060101010101" pitchFamily="49" charset="-122"/>
              </a:rPr>
            </a:br>
            <a:r>
              <a:rPr lang="en-US" altLang="zh-CN">
                <a:ea typeface="黑体" panose="02010609060101010101" pitchFamily="49" charset="-122"/>
              </a:rPr>
              <a:t>   }</a:t>
            </a:r>
            <a:br>
              <a:rPr lang="en-US" altLang="zh-CN">
                <a:ea typeface="黑体" panose="02010609060101010101" pitchFamily="49" charset="-122"/>
              </a:rPr>
            </a:br>
            <a:r>
              <a:rPr lang="en-US" altLang="zh-CN">
                <a:ea typeface="黑体" panose="02010609060101010101" pitchFamily="49" charset="-122"/>
              </a:rPr>
              <a:t>}</a:t>
            </a:r>
            <a:endParaRPr lang="en-US" altLang="zh-CN">
              <a:ea typeface="黑体" panose="02010609060101010101" pitchFamily="49" charset="-122"/>
            </a:endParaRPr>
          </a:p>
        </p:txBody>
      </p:sp>
      <p:sp>
        <p:nvSpPr>
          <p:cNvPr id="6" name="AutoShape 7"/>
          <p:cNvSpPr>
            <a:spLocks noChangeArrowheads="1"/>
          </p:cNvSpPr>
          <p:nvPr/>
        </p:nvSpPr>
        <p:spPr bwMode="auto">
          <a:xfrm>
            <a:off x="5811323" y="3488184"/>
            <a:ext cx="4752975" cy="2478024"/>
          </a:xfrm>
          <a:prstGeom prst="roundRect">
            <a:avLst>
              <a:gd name="adj" fmla="val 8764"/>
            </a:avLst>
          </a:prstGeom>
          <a:gradFill rotWithShape="1">
            <a:gsLst>
              <a:gs pos="0">
                <a:srgbClr val="CCFFFF"/>
              </a:gs>
              <a:gs pos="100000">
                <a:srgbClr val="FFFFFF"/>
              </a:gs>
            </a:gsLst>
            <a:lin ang="5400000" scaled="1"/>
          </a:gradFill>
          <a:ln w="9525">
            <a:solidFill>
              <a:srgbClr val="008080"/>
            </a:solidFill>
            <a:rou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
              <a:spcBef>
                <a:spcPct val="20000"/>
              </a:spcBef>
              <a:buClr>
                <a:schemeClr val="folHlink"/>
              </a:buClr>
              <a:buSzPct val="60000"/>
              <a:buFont typeface="Wingdings" panose="05000000000000000000" pitchFamily="2" charset="2"/>
              <a:buNone/>
            </a:pPr>
            <a:r>
              <a:rPr lang="en-US" altLang="zh-CN">
                <a:solidFill>
                  <a:srgbClr val="7F0055"/>
                </a:solidFill>
                <a:ea typeface="黑体" panose="02010609060101010101" pitchFamily="49" charset="-122"/>
              </a:rPr>
              <a:t>class</a:t>
            </a:r>
            <a:r>
              <a:rPr lang="en-US" altLang="zh-CN">
                <a:ea typeface="黑体" panose="02010609060101010101" pitchFamily="49" charset="-122"/>
              </a:rPr>
              <a:t> NetworkCard </a:t>
            </a:r>
            <a:r>
              <a:rPr lang="en-US" altLang="zh-CN" b="1">
                <a:solidFill>
                  <a:srgbClr val="7F0055"/>
                </a:solidFill>
                <a:ea typeface="黑体" panose="02010609060101010101" pitchFamily="49" charset="-122"/>
              </a:rPr>
              <a:t>implements</a:t>
            </a:r>
            <a:r>
              <a:rPr lang="en-US" altLang="zh-CN">
                <a:ea typeface="黑体" panose="02010609060101010101" pitchFamily="49" charset="-122"/>
              </a:rPr>
              <a:t> PCI {</a:t>
            </a:r>
            <a:endParaRPr lang="en-US" altLang="zh-CN">
              <a:ea typeface="黑体" panose="02010609060101010101" pitchFamily="49" charset="-122"/>
            </a:endParaRPr>
          </a:p>
          <a:p>
            <a:pPr fontAlgn="b">
              <a:spcBef>
                <a:spcPct val="20000"/>
              </a:spcBef>
              <a:buClr>
                <a:schemeClr val="folHlink"/>
              </a:buClr>
              <a:buSzPct val="60000"/>
              <a:buFont typeface="Wingdings" panose="05000000000000000000" pitchFamily="2" charset="2"/>
              <a:buNone/>
            </a:pPr>
            <a:r>
              <a:rPr lang="en-US" altLang="zh-CN">
                <a:ea typeface="黑体" panose="02010609060101010101" pitchFamily="49" charset="-122"/>
              </a:rPr>
              <a:t>   </a:t>
            </a:r>
            <a:r>
              <a:rPr lang="en-US" altLang="zh-CN">
                <a:solidFill>
                  <a:srgbClr val="7F0055"/>
                </a:solidFill>
                <a:ea typeface="黑体" panose="02010609060101010101" pitchFamily="49" charset="-122"/>
              </a:rPr>
              <a:t>public void</a:t>
            </a:r>
            <a:r>
              <a:rPr lang="en-US" altLang="zh-CN">
                <a:ea typeface="黑体" panose="02010609060101010101" pitchFamily="49" charset="-122"/>
              </a:rPr>
              <a:t> start()  {</a:t>
            </a:r>
            <a:br>
              <a:rPr lang="en-US" altLang="zh-CN">
                <a:ea typeface="黑体" panose="02010609060101010101" pitchFamily="49" charset="-122"/>
              </a:rPr>
            </a:br>
            <a:r>
              <a:rPr lang="en-US" altLang="zh-CN">
                <a:ea typeface="黑体" panose="02010609060101010101" pitchFamily="49" charset="-122"/>
              </a:rPr>
              <a:t>       System.</a:t>
            </a:r>
            <a:r>
              <a:rPr lang="en-US" altLang="zh-CN">
                <a:solidFill>
                  <a:srgbClr val="2A00FF"/>
                </a:solidFill>
                <a:ea typeface="黑体" panose="02010609060101010101" pitchFamily="49" charset="-122"/>
              </a:rPr>
              <a:t>out</a:t>
            </a:r>
            <a:r>
              <a:rPr lang="en-US" altLang="zh-CN">
                <a:ea typeface="黑体" panose="02010609060101010101" pitchFamily="49" charset="-122"/>
              </a:rPr>
              <a:t>.println(</a:t>
            </a:r>
            <a:r>
              <a:rPr lang="en-US" altLang="zh-CN">
                <a:solidFill>
                  <a:srgbClr val="2A00FF"/>
                </a:solidFill>
                <a:ea typeface="黑体" panose="02010609060101010101" pitchFamily="49" charset="-122"/>
              </a:rPr>
              <a:t>"Send..."</a:t>
            </a:r>
            <a:r>
              <a:rPr lang="en-US" altLang="zh-CN">
                <a:ea typeface="黑体" panose="02010609060101010101" pitchFamily="49" charset="-122"/>
              </a:rPr>
              <a:t>);</a:t>
            </a:r>
            <a:br>
              <a:rPr lang="en-US" altLang="zh-CN">
                <a:ea typeface="黑体" panose="02010609060101010101" pitchFamily="49" charset="-122"/>
              </a:rPr>
            </a:br>
            <a:r>
              <a:rPr lang="en-US" altLang="zh-CN">
                <a:ea typeface="黑体" panose="02010609060101010101" pitchFamily="49" charset="-122"/>
              </a:rPr>
              <a:t>   }</a:t>
            </a:r>
            <a:br>
              <a:rPr lang="en-US" altLang="zh-CN">
                <a:ea typeface="黑体" panose="02010609060101010101" pitchFamily="49" charset="-122"/>
              </a:rPr>
            </a:br>
            <a:r>
              <a:rPr lang="en-US" altLang="zh-CN">
                <a:ea typeface="黑体" panose="02010609060101010101" pitchFamily="49" charset="-122"/>
              </a:rPr>
              <a:t>   </a:t>
            </a:r>
            <a:r>
              <a:rPr lang="en-US" altLang="zh-CN">
                <a:solidFill>
                  <a:srgbClr val="7F0055"/>
                </a:solidFill>
                <a:ea typeface="黑体" panose="02010609060101010101" pitchFamily="49" charset="-122"/>
              </a:rPr>
              <a:t>public void</a:t>
            </a:r>
            <a:r>
              <a:rPr lang="en-US" altLang="zh-CN">
                <a:ea typeface="黑体" panose="02010609060101010101" pitchFamily="49" charset="-122"/>
              </a:rPr>
              <a:t> stop()  {</a:t>
            </a:r>
            <a:br>
              <a:rPr lang="en-US" altLang="zh-CN">
                <a:ea typeface="黑体" panose="02010609060101010101" pitchFamily="49" charset="-122"/>
              </a:rPr>
            </a:br>
            <a:r>
              <a:rPr lang="en-US" altLang="zh-CN">
                <a:ea typeface="黑体" panose="02010609060101010101" pitchFamily="49" charset="-122"/>
              </a:rPr>
              <a:t>       System.</a:t>
            </a:r>
            <a:r>
              <a:rPr lang="en-US" altLang="zh-CN">
                <a:solidFill>
                  <a:srgbClr val="2A00FF"/>
                </a:solidFill>
                <a:ea typeface="黑体" panose="02010609060101010101" pitchFamily="49" charset="-122"/>
              </a:rPr>
              <a:t>out</a:t>
            </a:r>
            <a:r>
              <a:rPr lang="en-US" altLang="zh-CN">
                <a:ea typeface="黑体" panose="02010609060101010101" pitchFamily="49" charset="-122"/>
              </a:rPr>
              <a:t>.println(</a:t>
            </a:r>
            <a:r>
              <a:rPr lang="en-US" altLang="zh-CN">
                <a:solidFill>
                  <a:srgbClr val="2A00FF"/>
                </a:solidFill>
                <a:ea typeface="黑体" panose="02010609060101010101" pitchFamily="49" charset="-122"/>
              </a:rPr>
              <a:t>"Network stop!"</a:t>
            </a:r>
            <a:r>
              <a:rPr lang="en-US" altLang="zh-CN">
                <a:ea typeface="黑体" panose="02010609060101010101" pitchFamily="49" charset="-122"/>
              </a:rPr>
              <a:t>);</a:t>
            </a:r>
            <a:br>
              <a:rPr lang="en-US" altLang="zh-CN">
                <a:ea typeface="黑体" panose="02010609060101010101" pitchFamily="49" charset="-122"/>
              </a:rPr>
            </a:br>
            <a:r>
              <a:rPr lang="en-US" altLang="zh-CN">
                <a:ea typeface="黑体" panose="02010609060101010101" pitchFamily="49" charset="-122"/>
              </a:rPr>
              <a:t>   }</a:t>
            </a:r>
            <a:br>
              <a:rPr lang="en-US" altLang="zh-CN">
                <a:ea typeface="黑体" panose="02010609060101010101" pitchFamily="49" charset="-122"/>
              </a:rPr>
            </a:br>
            <a:r>
              <a:rPr lang="en-US" altLang="zh-CN">
                <a:ea typeface="黑体" panose="02010609060101010101" pitchFamily="49" charset="-122"/>
              </a:rPr>
              <a:t>}</a:t>
            </a:r>
            <a:endParaRPr lang="en-US" altLang="zh-CN">
              <a:ea typeface="黑体" panose="02010609060101010101" pitchFamily="49" charset="-122"/>
            </a:endParaRPr>
          </a:p>
        </p:txBody>
      </p:sp>
      <p:sp>
        <p:nvSpPr>
          <p:cNvPr id="7" name="AutoShape 8"/>
          <p:cNvSpPr>
            <a:spLocks noChangeArrowheads="1"/>
          </p:cNvSpPr>
          <p:nvPr/>
        </p:nvSpPr>
        <p:spPr bwMode="auto">
          <a:xfrm>
            <a:off x="2303365" y="5156414"/>
            <a:ext cx="5989638" cy="334565"/>
          </a:xfrm>
          <a:prstGeom prst="roundRect">
            <a:avLst>
              <a:gd name="adj" fmla="val 16667"/>
            </a:avLst>
          </a:prstGeom>
          <a:gradFill rotWithShape="1">
            <a:gsLst>
              <a:gs pos="0">
                <a:srgbClr val="FFFF99"/>
              </a:gs>
              <a:gs pos="100000">
                <a:srgbClr val="FFFFFF"/>
              </a:gs>
            </a:gsLst>
            <a:lin ang="5400000" scaled="1"/>
          </a:gradFill>
          <a:ln w="9525">
            <a:solidFill>
              <a:srgbClr val="FF6600"/>
            </a:solidFill>
            <a:round/>
          </a:ln>
          <a:effectLst>
            <a:outerShdw dist="107763" dir="8100000" algn="ctr" rotWithShape="0">
              <a:schemeClr val="bg2">
                <a:alpha val="50000"/>
              </a:schemeClr>
            </a:outerShdw>
          </a:effectLst>
        </p:spPr>
        <p:txBody>
          <a:bodyPr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ea typeface="黑体" panose="02010609060101010101" pitchFamily="49" charset="-122"/>
              </a:rPr>
              <a:t>声卡、网卡都实现了</a:t>
            </a:r>
            <a:r>
              <a:rPr lang="en-US" altLang="zh-CN" b="1">
                <a:ea typeface="黑体" panose="02010609060101010101" pitchFamily="49" charset="-122"/>
              </a:rPr>
              <a:t>PCI</a:t>
            </a:r>
            <a:r>
              <a:rPr lang="zh-CN" altLang="en-US" b="1">
                <a:ea typeface="黑体" panose="02010609060101010101" pitchFamily="49" charset="-122"/>
              </a:rPr>
              <a:t>插槽的规范，但行为完全不同 </a:t>
            </a:r>
            <a:endParaRPr lang="zh-CN" altLang="en-US" b="1">
              <a:ea typeface="黑体" panose="02010609060101010101" pitchFamily="49" charset="-122"/>
            </a:endParaRPr>
          </a:p>
        </p:txBody>
      </p:sp>
      <p:sp>
        <p:nvSpPr>
          <p:cNvPr id="8" name="文本框 7"/>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5720" y="1026802"/>
            <a:ext cx="6207148" cy="646331"/>
          </a:xfrm>
          <a:prstGeom prst="rect">
            <a:avLst/>
          </a:prstGeom>
        </p:spPr>
        <p:txBody>
          <a:bodyPr wrap="none">
            <a:spAutoFit/>
          </a:bodyPr>
          <a:lstStyle/>
          <a:p>
            <a:r>
              <a:rPr lang="zh-CN" altLang="en-US" sz="3600" b="1" dirty="0">
                <a:solidFill>
                  <a:srgbClr val="FF0000"/>
                </a:solidFill>
                <a:latin typeface="+mj-ea"/>
                <a:ea typeface="+mj-ea"/>
              </a:rPr>
              <a:t>思考：接口与抽象类的区别？</a:t>
            </a:r>
            <a:endParaRPr lang="zh-CN" altLang="en-US" sz="3600" b="1" dirty="0">
              <a:solidFill>
                <a:srgbClr val="FF0000"/>
              </a:solidFill>
              <a:latin typeface="+mj-ea"/>
              <a:ea typeface="+mj-ea"/>
            </a:endParaRPr>
          </a:p>
        </p:txBody>
      </p:sp>
      <p:pic>
        <p:nvPicPr>
          <p:cNvPr id="3" name="图片 2"/>
          <p:cNvPicPr>
            <a:picLocks noChangeAspect="1"/>
          </p:cNvPicPr>
          <p:nvPr/>
        </p:nvPicPr>
        <p:blipFill>
          <a:blip r:embed="rId1"/>
          <a:stretch>
            <a:fillRect/>
          </a:stretch>
        </p:blipFill>
        <p:spPr>
          <a:xfrm>
            <a:off x="134143" y="1485655"/>
            <a:ext cx="2690792" cy="2691226"/>
          </a:xfrm>
          <a:prstGeom prst="rect">
            <a:avLst/>
          </a:prstGeom>
        </p:spPr>
      </p:pic>
      <p:sp>
        <p:nvSpPr>
          <p:cNvPr id="4" name="矩形 3"/>
          <p:cNvSpPr>
            <a:spLocks noChangeArrowheads="1"/>
          </p:cNvSpPr>
          <p:nvPr/>
        </p:nvSpPr>
        <p:spPr bwMode="auto">
          <a:xfrm>
            <a:off x="2999656" y="1969510"/>
            <a:ext cx="900764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solidFill>
                  <a:srgbClr val="FF0000"/>
                </a:solidFill>
                <a:latin typeface="+mn-ea"/>
                <a:ea typeface="+mn-ea"/>
              </a:rPr>
              <a:t>抽象类</a:t>
            </a:r>
            <a:r>
              <a:rPr lang="zh-CN" altLang="en-US" sz="2400" b="1" dirty="0">
                <a:latin typeface="+mn-ea"/>
                <a:ea typeface="+mn-ea"/>
              </a:rPr>
              <a:t>是一类事物的高度聚合，那么对于继承抽象类的子类来说，对于抽象类来说，属于“</a:t>
            </a:r>
            <a:r>
              <a:rPr lang="zh-CN" altLang="en-US" sz="2400" b="1" dirty="0">
                <a:solidFill>
                  <a:srgbClr val="0070C0"/>
                </a:solidFill>
                <a:latin typeface="+mn-ea"/>
                <a:ea typeface="+mn-ea"/>
              </a:rPr>
              <a:t>是</a:t>
            </a:r>
            <a:r>
              <a:rPr lang="zh-CN" altLang="en-US" sz="2400" b="1" dirty="0">
                <a:latin typeface="+mn-ea"/>
                <a:ea typeface="+mn-ea"/>
              </a:rPr>
              <a:t>”的关系；</a:t>
            </a:r>
            <a:endParaRPr lang="en-US" altLang="zh-CN" sz="2400" b="1" dirty="0">
              <a:latin typeface="+mn-ea"/>
              <a:ea typeface="+mn-ea"/>
            </a:endParaRPr>
          </a:p>
          <a:p>
            <a:pPr>
              <a:lnSpc>
                <a:spcPct val="150000"/>
              </a:lnSpc>
            </a:pPr>
            <a:endParaRPr lang="en-US" altLang="zh-CN" sz="2400" b="1" dirty="0">
              <a:latin typeface="+mn-ea"/>
              <a:ea typeface="+mn-ea"/>
            </a:endParaRPr>
          </a:p>
          <a:p>
            <a:pPr>
              <a:lnSpc>
                <a:spcPct val="150000"/>
              </a:lnSpc>
            </a:pPr>
            <a:r>
              <a:rPr lang="zh-CN" altLang="en-US" sz="2400" b="1" dirty="0">
                <a:latin typeface="+mn-ea"/>
                <a:ea typeface="+mn-ea"/>
              </a:rPr>
              <a:t>而</a:t>
            </a:r>
            <a:r>
              <a:rPr lang="zh-CN" altLang="en-US" sz="2400" b="1" dirty="0">
                <a:solidFill>
                  <a:srgbClr val="FF0000"/>
                </a:solidFill>
                <a:latin typeface="+mn-ea"/>
                <a:ea typeface="+mn-ea"/>
              </a:rPr>
              <a:t>接口</a:t>
            </a:r>
            <a:r>
              <a:rPr lang="zh-CN" altLang="en-US" sz="2400" b="1" dirty="0">
                <a:latin typeface="+mn-ea"/>
                <a:ea typeface="+mn-ea"/>
              </a:rPr>
              <a:t>是定义行为规范，因此对于实现接口的子类来说，相对于接口来说，是“</a:t>
            </a:r>
            <a:r>
              <a:rPr lang="zh-CN" altLang="en-US" sz="2400" b="1" dirty="0">
                <a:solidFill>
                  <a:srgbClr val="0070C0"/>
                </a:solidFill>
                <a:latin typeface="+mn-ea"/>
                <a:ea typeface="+mn-ea"/>
              </a:rPr>
              <a:t>行为需要按照接口来完成</a:t>
            </a:r>
            <a:r>
              <a:rPr lang="zh-CN" altLang="en-US" sz="2400" b="1" dirty="0">
                <a:latin typeface="+mn-ea"/>
                <a:ea typeface="+mn-ea"/>
              </a:rPr>
              <a:t>”</a:t>
            </a:r>
            <a:r>
              <a:rPr lang="zh-CN" altLang="en-US" sz="2400" b="1" dirty="0" smtClean="0">
                <a:latin typeface="+mn-ea"/>
                <a:ea typeface="+mn-ea"/>
              </a:rPr>
              <a:t>。</a:t>
            </a:r>
            <a:endParaRPr lang="zh-CN" altLang="en-US" sz="2400" dirty="0">
              <a:latin typeface="+mn-ea"/>
              <a:ea typeface="+mn-ea"/>
            </a:endParaRPr>
          </a:p>
        </p:txBody>
      </p:sp>
      <p:sp>
        <p:nvSpPr>
          <p:cNvPr id="5" name="文本框 4"/>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696683" y="771832"/>
            <a:ext cx="1079863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latin typeface="+mn-ea"/>
                <a:ea typeface="+mn-ea"/>
              </a:rPr>
              <a:t>例如，狗是对于所有狗类动物的统称，京哈是狗，牧羊犬是狗，那么狗的一般特性，都会在京哈，牧羊犬中找到，那么狗相对于京哈和牧羊犬来说，就属于这类事物的抽象类型</a:t>
            </a:r>
            <a:r>
              <a:rPr lang="zh-CN" altLang="en-US" sz="2400" b="1" dirty="0" smtClean="0">
                <a:latin typeface="+mn-ea"/>
                <a:ea typeface="+mn-ea"/>
              </a:rPr>
              <a:t>；</a:t>
            </a:r>
            <a:endParaRPr lang="en-US" altLang="zh-CN" sz="2400" b="1" dirty="0">
              <a:latin typeface="+mn-ea"/>
              <a:ea typeface="+mn-ea"/>
            </a:endParaRPr>
          </a:p>
        </p:txBody>
      </p:sp>
      <p:pic>
        <p:nvPicPr>
          <p:cNvPr id="3" name="Picture 2" descr="http://hiphotos.baidu.com/bolang888/pic/item/a79ba28a721820659f2fb4e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7848" y="2277429"/>
            <a:ext cx="2990850"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http://img.ph.126.net/FILp1LlsoIiTbeYYhAKUOA==/32304883077085797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526" y="3988468"/>
            <a:ext cx="4305300" cy="252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http://hiphotos.baidu.com/yanting96/pic/item/ce4cfefd67ed635fd7887de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926" y="4045618"/>
            <a:ext cx="41148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a:spLocks noChangeArrowheads="1"/>
          </p:cNvSpPr>
          <p:nvPr/>
        </p:nvSpPr>
        <p:spPr bwMode="auto">
          <a:xfrm>
            <a:off x="862472" y="836713"/>
            <a:ext cx="96674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latin typeface="+mn-ea"/>
                <a:ea typeface="+mn-ea"/>
              </a:rPr>
              <a:t>而对于</a:t>
            </a:r>
            <a:r>
              <a:rPr lang="zh-CN" altLang="en-US" sz="2400" b="1" dirty="0">
                <a:solidFill>
                  <a:srgbClr val="FF0000"/>
                </a:solidFill>
                <a:latin typeface="+mn-ea"/>
                <a:ea typeface="+mn-ea"/>
              </a:rPr>
              <a:t>“叫”这个动作来说</a:t>
            </a:r>
            <a:r>
              <a:rPr lang="zh-CN" altLang="en-US" sz="2400" b="1" dirty="0">
                <a:latin typeface="+mn-ea"/>
                <a:ea typeface="+mn-ea"/>
              </a:rPr>
              <a:t>，狗可以叫，鸟也可以叫。很明显，前者相当于所说的是抽象类，而后者指的就是接口</a:t>
            </a:r>
            <a:endParaRPr lang="zh-CN" altLang="en-US" sz="2400" b="1" dirty="0">
              <a:latin typeface="+mn-ea"/>
              <a:ea typeface="+mn-ea"/>
            </a:endParaRPr>
          </a:p>
        </p:txBody>
      </p:sp>
      <p:pic>
        <p:nvPicPr>
          <p:cNvPr id="4" name="Picture 2" descr="http://hiphotos.baidu.com/whp1996/pic/item/e0afe783624b8dd0f703a62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2472" y="2788837"/>
            <a:ext cx="4572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ttp://hiphotos.baidu.com/jiangkai198901/pic/item/6f916219b20d7b84ac6e75b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041" y="2788837"/>
            <a:ext cx="4579938"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222977" y="792016"/>
            <a:ext cx="2031325" cy="461665"/>
          </a:xfrm>
          <a:prstGeom prst="rect">
            <a:avLst/>
          </a:prstGeom>
          <a:noFill/>
        </p:spPr>
        <p:txBody>
          <a:bodyPr wrap="none" rtlCol="0">
            <a:spAutoFit/>
          </a:bodyPr>
          <a:lstStyle/>
          <a:p>
            <a:r>
              <a:rPr lang="zh-CN" altLang="en-US" sz="2400" b="1" dirty="0">
                <a:solidFill>
                  <a:srgbClr val="1B4580"/>
                </a:solidFill>
                <a:sym typeface="Times New Roman" panose="02020603050405020304" pitchFamily="18" charset="0"/>
              </a:rPr>
              <a:t>类之间的关系</a:t>
            </a:r>
            <a:endParaRPr lang="en-US" sz="2400" b="1" dirty="0">
              <a:solidFill>
                <a:srgbClr val="1B4580"/>
              </a:solidFill>
              <a:sym typeface="Times New Roman" panose="02020603050405020304" pitchFamily="18" charset="0"/>
            </a:endParaRPr>
          </a:p>
        </p:txBody>
      </p:sp>
      <p:sp>
        <p:nvSpPr>
          <p:cNvPr id="3" name="TextBox 76"/>
          <p:cNvSpPr txBox="1"/>
          <p:nvPr/>
        </p:nvSpPr>
        <p:spPr>
          <a:xfrm>
            <a:off x="222977" y="1389202"/>
            <a:ext cx="6065465" cy="5632311"/>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olidFill>
                  <a:srgbClr val="FF0000"/>
                </a:solidFill>
              </a:rPr>
              <a:t>(1) </a:t>
            </a:r>
            <a:r>
              <a:rPr lang="zh-CN" altLang="en-US" sz="2400" b="1" dirty="0">
                <a:solidFill>
                  <a:srgbClr val="FF0000"/>
                </a:solidFill>
              </a:rPr>
              <a:t>关联（</a:t>
            </a:r>
            <a:r>
              <a:rPr lang="en-US" altLang="zh-CN" sz="2400" b="1" dirty="0">
                <a:solidFill>
                  <a:srgbClr val="FF0000"/>
                </a:solidFill>
              </a:rPr>
              <a:t>association</a:t>
            </a:r>
            <a:r>
              <a:rPr lang="zh-CN" altLang="en-US" sz="2400" b="1" dirty="0">
                <a:solidFill>
                  <a:srgbClr val="FF0000"/>
                </a:solidFill>
              </a:rPr>
              <a:t>）</a:t>
            </a:r>
            <a:endParaRPr lang="zh-CN" altLang="en-US" sz="2400" b="1" dirty="0">
              <a:solidFill>
                <a:srgbClr val="FF0000"/>
              </a:solidFill>
            </a:endParaRPr>
          </a:p>
          <a:p>
            <a:pPr algn="just">
              <a:lnSpc>
                <a:spcPct val="150000"/>
              </a:lnSpc>
            </a:pPr>
            <a:endParaRPr lang="zh-CN" altLang="en-US" sz="2400" b="1" dirty="0"/>
          </a:p>
          <a:p>
            <a:pPr algn="just">
              <a:lnSpc>
                <a:spcPct val="150000"/>
              </a:lnSpc>
            </a:pPr>
            <a:r>
              <a:rPr lang="en-US" altLang="zh-CN" sz="2400" b="1" dirty="0"/>
              <a:t>(2) </a:t>
            </a:r>
            <a:r>
              <a:rPr lang="zh-CN" altLang="en-US" sz="2400" b="1" dirty="0"/>
              <a:t>泛化 （</a:t>
            </a:r>
            <a:r>
              <a:rPr lang="en-US" altLang="zh-CN" sz="2400" b="1" dirty="0"/>
              <a:t>generalization</a:t>
            </a:r>
            <a:r>
              <a:rPr lang="zh-CN" altLang="en-US" sz="2400" b="1" dirty="0"/>
              <a:t>）</a:t>
            </a:r>
            <a:endParaRPr lang="zh-CN" altLang="en-US" sz="2400" b="1" dirty="0"/>
          </a:p>
          <a:p>
            <a:pPr algn="just">
              <a:lnSpc>
                <a:spcPct val="150000"/>
              </a:lnSpc>
            </a:pPr>
            <a:endParaRPr lang="zh-CN" altLang="en-US" sz="2400" b="1" dirty="0"/>
          </a:p>
          <a:p>
            <a:pPr algn="just">
              <a:lnSpc>
                <a:spcPct val="150000"/>
              </a:lnSpc>
            </a:pPr>
            <a:r>
              <a:rPr lang="en-US" altLang="zh-CN" sz="2400" b="1" dirty="0"/>
              <a:t>(3) </a:t>
            </a:r>
            <a:r>
              <a:rPr lang="zh-CN" altLang="en-US" sz="2400" b="1" dirty="0"/>
              <a:t>聚合（</a:t>
            </a:r>
            <a:r>
              <a:rPr lang="en-US" altLang="zh-CN" sz="2400" b="1" dirty="0"/>
              <a:t>aggregation</a:t>
            </a:r>
            <a:r>
              <a:rPr lang="zh-CN" altLang="en-US" sz="2400" b="1" dirty="0" smtClean="0"/>
              <a:t>）组合</a:t>
            </a:r>
            <a:r>
              <a:rPr lang="zh-CN" altLang="en-US" sz="2400" b="1" dirty="0"/>
              <a:t>（</a:t>
            </a:r>
            <a:r>
              <a:rPr lang="en-US" altLang="zh-CN" sz="2400" b="1" dirty="0"/>
              <a:t>composition</a:t>
            </a:r>
            <a:r>
              <a:rPr lang="zh-CN" altLang="en-US" sz="2400" b="1" dirty="0" smtClean="0"/>
              <a:t>）</a:t>
            </a:r>
            <a:endParaRPr lang="en-US" altLang="zh-CN" sz="2400" b="1" dirty="0" smtClean="0"/>
          </a:p>
          <a:p>
            <a:pPr algn="just">
              <a:lnSpc>
                <a:spcPct val="150000"/>
              </a:lnSpc>
            </a:pPr>
            <a:endParaRPr lang="en-US" sz="2400" b="1" dirty="0" smtClean="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(4) </a:t>
            </a:r>
            <a:r>
              <a:rPr lang="zh-CN" altLang="en-US" sz="2400" b="1" dirty="0">
                <a:sym typeface="Times New Roman" panose="02020603050405020304" pitchFamily="18" charset="0"/>
              </a:rPr>
              <a:t>实现（</a:t>
            </a:r>
            <a:r>
              <a:rPr lang="en-US" sz="2400" b="1" dirty="0">
                <a:sym typeface="Times New Roman" panose="02020603050405020304" pitchFamily="18" charset="0"/>
              </a:rPr>
              <a:t>realization）</a:t>
            </a:r>
            <a:endParaRPr lang="en-US" sz="2400" b="1" dirty="0">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a:p>
            <a:pPr algn="just">
              <a:lnSpc>
                <a:spcPct val="150000"/>
              </a:lnSpc>
            </a:pPr>
            <a:r>
              <a:rPr lang="en-US" sz="2400" b="1" dirty="0">
                <a:sym typeface="Times New Roman" panose="02020603050405020304" pitchFamily="18" charset="0"/>
              </a:rPr>
              <a:t>(5)</a:t>
            </a:r>
            <a:r>
              <a:rPr lang="zh-CN" altLang="en-US" sz="2400" b="1" dirty="0">
                <a:sym typeface="Times New Roman" panose="02020603050405020304" pitchFamily="18" charset="0"/>
              </a:rPr>
              <a:t>依赖 （</a:t>
            </a:r>
            <a:r>
              <a:rPr lang="en-US" sz="2400" b="1" dirty="0">
                <a:sym typeface="Times New Roman" panose="02020603050405020304" pitchFamily="18" charset="0"/>
              </a:rPr>
              <a:t>dependency）</a:t>
            </a:r>
            <a:endParaRPr lang="en-US" sz="2400" b="1" dirty="0">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512431" y="1053626"/>
            <a:ext cx="4860275" cy="1166733"/>
          </a:xfrm>
          <a:prstGeom prst="rect">
            <a:avLst/>
          </a:prstGeom>
        </p:spPr>
      </p:pic>
      <p:pic>
        <p:nvPicPr>
          <p:cNvPr id="5" name="图片 4"/>
          <p:cNvPicPr>
            <a:picLocks noChangeAspect="1"/>
          </p:cNvPicPr>
          <p:nvPr/>
        </p:nvPicPr>
        <p:blipFill>
          <a:blip r:embed="rId2"/>
          <a:stretch>
            <a:fillRect/>
          </a:stretch>
        </p:blipFill>
        <p:spPr>
          <a:xfrm>
            <a:off x="6526722" y="2216517"/>
            <a:ext cx="4628056" cy="1139915"/>
          </a:xfrm>
          <a:prstGeom prst="rect">
            <a:avLst/>
          </a:prstGeom>
        </p:spPr>
      </p:pic>
      <p:pic>
        <p:nvPicPr>
          <p:cNvPr id="6" name="图片 5"/>
          <p:cNvPicPr>
            <a:picLocks noChangeAspect="1"/>
          </p:cNvPicPr>
          <p:nvPr/>
        </p:nvPicPr>
        <p:blipFill>
          <a:blip r:embed="rId3"/>
          <a:stretch>
            <a:fillRect/>
          </a:stretch>
        </p:blipFill>
        <p:spPr>
          <a:xfrm>
            <a:off x="6541013" y="3417638"/>
            <a:ext cx="4625830" cy="1575441"/>
          </a:xfrm>
          <a:prstGeom prst="rect">
            <a:avLst/>
          </a:prstGeom>
        </p:spPr>
      </p:pic>
      <p:pic>
        <p:nvPicPr>
          <p:cNvPr id="7" name="图片 6"/>
          <p:cNvPicPr>
            <a:picLocks noChangeAspect="1"/>
          </p:cNvPicPr>
          <p:nvPr/>
        </p:nvPicPr>
        <p:blipFill>
          <a:blip r:embed="rId4"/>
          <a:stretch>
            <a:fillRect/>
          </a:stretch>
        </p:blipFill>
        <p:spPr>
          <a:xfrm>
            <a:off x="6512430" y="5068692"/>
            <a:ext cx="4358303" cy="964226"/>
          </a:xfrm>
          <a:prstGeom prst="rect">
            <a:avLst/>
          </a:prstGeom>
        </p:spPr>
      </p:pic>
      <p:pic>
        <p:nvPicPr>
          <p:cNvPr id="8" name="图片 7"/>
          <p:cNvPicPr>
            <a:picLocks noChangeAspect="1"/>
          </p:cNvPicPr>
          <p:nvPr/>
        </p:nvPicPr>
        <p:blipFill>
          <a:blip r:embed="rId5"/>
          <a:stretch>
            <a:fillRect/>
          </a:stretch>
        </p:blipFill>
        <p:spPr>
          <a:xfrm>
            <a:off x="6506370" y="6101077"/>
            <a:ext cx="4364363" cy="756923"/>
          </a:xfrm>
          <a:prstGeom prst="rect">
            <a:avLst/>
          </a:prstGeom>
        </p:spPr>
      </p:pic>
      <p:sp>
        <p:nvSpPr>
          <p:cNvPr id="9" name="文本框 8"/>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类的关系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smtClean="0">
                <a:solidFill>
                  <a:srgbClr val="FF0000"/>
                </a:solidFill>
                <a:latin typeface="微软雅黑" panose="020B0503020204020204" pitchFamily="34" charset="-122"/>
                <a:ea typeface="微软雅黑" panose="020B0503020204020204" pitchFamily="34" charset="-122"/>
              </a:rPr>
              <a:t>静态建模概述</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类图</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对象图</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静态建模步骤</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静态建模例子</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第四章 静态建模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类的关系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TextBox 75"/>
          <p:cNvSpPr txBox="1"/>
          <p:nvPr/>
        </p:nvSpPr>
        <p:spPr>
          <a:xfrm>
            <a:off x="113546" y="646707"/>
            <a:ext cx="11964908" cy="1077218"/>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关联关系</a:t>
            </a:r>
            <a:r>
              <a:rPr lang="en-US" altLang="zh-CN" sz="2400" b="1" dirty="0">
                <a:solidFill>
                  <a:srgbClr val="1B4580"/>
                </a:solidFill>
                <a:sym typeface="Times New Roman" panose="02020603050405020304" pitchFamily="18" charset="0"/>
              </a:rPr>
              <a:t>(association)</a:t>
            </a:r>
            <a:endParaRPr lang="zh-CN" altLang="en-US" sz="2400" b="1" dirty="0">
              <a:solidFill>
                <a:srgbClr val="1B4580"/>
              </a:solidFill>
              <a:sym typeface="Times New Roman" panose="02020603050405020304" pitchFamily="18" charset="0"/>
            </a:endParaRPr>
          </a:p>
          <a:p>
            <a:endParaRPr lang="en-US" sz="28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9" name="TextBox 76"/>
          <p:cNvSpPr txBox="1"/>
          <p:nvPr/>
        </p:nvSpPr>
        <p:spPr>
          <a:xfrm>
            <a:off x="139170" y="1274581"/>
            <a:ext cx="11996057" cy="5632311"/>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当类之间</a:t>
            </a:r>
            <a:r>
              <a:rPr lang="zh-CN" altLang="en-US" sz="2400" b="1" dirty="0">
                <a:solidFill>
                  <a:srgbClr val="FF0000"/>
                </a:solidFill>
                <a:sym typeface="Times New Roman" panose="02020603050405020304" pitchFamily="18" charset="0"/>
              </a:rPr>
              <a:t>在概念上有实例连接关系时</a:t>
            </a:r>
            <a:r>
              <a:rPr lang="zh-CN" altLang="en-US" sz="2400" b="1" dirty="0">
                <a:sym typeface="Times New Roman" panose="02020603050405020304" pitchFamily="18" charset="0"/>
              </a:rPr>
              <a:t>，这种类关系叫做关联。</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关联关系表明了类的对象与另一个类的对象之间的链接。</a:t>
            </a:r>
            <a:endParaRPr lang="zh-CN" altLang="en-US" sz="2400" b="1" dirty="0">
              <a:sym typeface="Times New Roman" panose="02020603050405020304" pitchFamily="18" charset="0"/>
            </a:endParaRPr>
          </a:p>
          <a:p>
            <a:pPr algn="just">
              <a:lnSpc>
                <a:spcPct val="150000"/>
              </a:lnSpc>
            </a:pPr>
            <a:r>
              <a:rPr lang="zh-CN" altLang="en-US" sz="2400" b="1" dirty="0" smtClean="0">
                <a:sym typeface="Times New Roman" panose="02020603050405020304" pitchFamily="18" charset="0"/>
              </a:rPr>
              <a:t>（</a:t>
            </a:r>
            <a:r>
              <a:rPr lang="en-US" altLang="zh-CN" sz="2400" b="1" dirty="0">
                <a:sym typeface="Times New Roman" panose="02020603050405020304" pitchFamily="18" charset="0"/>
              </a:rPr>
              <a:t>1</a:t>
            </a:r>
            <a:r>
              <a:rPr lang="zh-CN" altLang="en-US" sz="2400" b="1" dirty="0">
                <a:sym typeface="Times New Roman" panose="02020603050405020304" pitchFamily="18" charset="0"/>
              </a:rPr>
              <a:t>）一个人为一家公司工作。   </a:t>
            </a:r>
            <a:r>
              <a:rPr lang="zh-CN" altLang="en-US" sz="2400" b="1" dirty="0" smtClean="0">
                <a:sym typeface="Times New Roman" panose="02020603050405020304" pitchFamily="18" charset="0"/>
              </a:rPr>
              <a:t>                 （</a:t>
            </a:r>
            <a:r>
              <a:rPr lang="en-US" altLang="zh-CN" sz="2400" b="1" dirty="0">
                <a:sym typeface="Times New Roman" panose="02020603050405020304" pitchFamily="18" charset="0"/>
              </a:rPr>
              <a:t>2</a:t>
            </a:r>
            <a:r>
              <a:rPr lang="zh-CN" altLang="en-US" sz="2400" b="1" dirty="0">
                <a:sym typeface="Times New Roman" panose="02020603050405020304" pitchFamily="18" charset="0"/>
              </a:rPr>
              <a:t>）一个人可持有多家公司的股票。</a:t>
            </a:r>
            <a:endParaRPr lang="zh-CN" altLang="en-US" sz="2400" b="1" dirty="0">
              <a:sym typeface="Times New Roman" panose="02020603050405020304" pitchFamily="18" charset="0"/>
            </a:endParaRPr>
          </a:p>
          <a:p>
            <a:pPr algn="just">
              <a:lnSpc>
                <a:spcPct val="150000"/>
              </a:lnSpc>
            </a:pPr>
            <a:endParaRPr lang="zh-CN" altLang="en-US" sz="2400" b="1" dirty="0">
              <a:sym typeface="Times New Roman" panose="02020603050405020304" pitchFamily="18" charset="0"/>
            </a:endParaRPr>
          </a:p>
          <a:p>
            <a:pPr algn="just">
              <a:lnSpc>
                <a:spcPct val="150000"/>
              </a:lnSpc>
            </a:pPr>
            <a:endParaRPr lang="zh-CN" altLang="en-US" sz="2400" b="1" dirty="0">
              <a:sym typeface="Times New Roman" panose="02020603050405020304" pitchFamily="18" charset="0"/>
            </a:endParaRPr>
          </a:p>
          <a:p>
            <a:pPr algn="just">
              <a:lnSpc>
                <a:spcPct val="150000"/>
              </a:lnSpc>
            </a:pP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3</a:t>
            </a:r>
            <a:r>
              <a:rPr lang="zh-CN" altLang="en-US" sz="2400" b="1" dirty="0">
                <a:sym typeface="Times New Roman" panose="02020603050405020304" pitchFamily="18" charset="0"/>
              </a:rPr>
              <a:t>）每个国家都有一个首都。 （</a:t>
            </a:r>
            <a:r>
              <a:rPr lang="en-US" altLang="zh-CN" sz="2400" b="1" dirty="0">
                <a:sym typeface="Times New Roman" panose="02020603050405020304" pitchFamily="18" charset="0"/>
              </a:rPr>
              <a:t>4</a:t>
            </a:r>
            <a:r>
              <a:rPr lang="zh-CN" altLang="en-US" sz="2400" b="1" dirty="0">
                <a:sym typeface="Times New Roman" panose="02020603050405020304" pitchFamily="18" charset="0"/>
              </a:rPr>
              <a:t>）飞行员驾驶飞机，飞机被某一航空公司所拥有</a:t>
            </a:r>
            <a:endParaRPr lang="zh-CN" altLang="en-US" sz="2400" b="1" dirty="0">
              <a:sym typeface="Times New Roman" panose="02020603050405020304" pitchFamily="18" charset="0"/>
            </a:endParaRPr>
          </a:p>
          <a:p>
            <a:pPr algn="just">
              <a:lnSpc>
                <a:spcPct val="150000"/>
              </a:lnSpc>
            </a:pPr>
            <a:endParaRPr lang="zh-CN" altLang="en-US" sz="2400" b="1" dirty="0">
              <a:sym typeface="Times New Roman" panose="02020603050405020304" pitchFamily="18" charset="0"/>
            </a:endParaRPr>
          </a:p>
          <a:p>
            <a:pPr algn="just">
              <a:lnSpc>
                <a:spcPct val="150000"/>
              </a:lnSpc>
            </a:pPr>
            <a:r>
              <a:rPr lang="zh-CN" altLang="en-US" sz="2400" b="1" dirty="0" smtClean="0">
                <a:sym typeface="Times New Roman" panose="02020603050405020304" pitchFamily="18" charset="0"/>
              </a:rPr>
              <a:t>。</a:t>
            </a:r>
            <a:endParaRPr lang="en-US" sz="2400" b="1" dirty="0">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139170" y="3341747"/>
            <a:ext cx="5633057" cy="1212331"/>
          </a:xfrm>
          <a:prstGeom prst="rect">
            <a:avLst/>
          </a:prstGeom>
        </p:spPr>
      </p:pic>
      <p:pic>
        <p:nvPicPr>
          <p:cNvPr id="11" name="图片 10"/>
          <p:cNvPicPr>
            <a:picLocks noChangeAspect="1"/>
          </p:cNvPicPr>
          <p:nvPr/>
        </p:nvPicPr>
        <p:blipFill>
          <a:blip r:embed="rId2"/>
          <a:stretch>
            <a:fillRect/>
          </a:stretch>
        </p:blipFill>
        <p:spPr>
          <a:xfrm>
            <a:off x="6137198" y="3241162"/>
            <a:ext cx="5389425" cy="1309885"/>
          </a:xfrm>
          <a:prstGeom prst="rect">
            <a:avLst/>
          </a:prstGeom>
        </p:spPr>
      </p:pic>
      <p:pic>
        <p:nvPicPr>
          <p:cNvPr id="12" name="图片 11"/>
          <p:cNvPicPr>
            <a:picLocks noChangeAspect="1"/>
          </p:cNvPicPr>
          <p:nvPr/>
        </p:nvPicPr>
        <p:blipFill>
          <a:blip r:embed="rId3"/>
          <a:stretch>
            <a:fillRect/>
          </a:stretch>
        </p:blipFill>
        <p:spPr>
          <a:xfrm>
            <a:off x="332888" y="5352250"/>
            <a:ext cx="4920346" cy="1190875"/>
          </a:xfrm>
          <a:prstGeom prst="rect">
            <a:avLst/>
          </a:prstGeom>
        </p:spPr>
      </p:pic>
      <p:pic>
        <p:nvPicPr>
          <p:cNvPr id="13" name="图片 12"/>
          <p:cNvPicPr>
            <a:picLocks noChangeAspect="1"/>
          </p:cNvPicPr>
          <p:nvPr/>
        </p:nvPicPr>
        <p:blipFill>
          <a:blip r:embed="rId4"/>
          <a:stretch>
            <a:fillRect/>
          </a:stretch>
        </p:blipFill>
        <p:spPr>
          <a:xfrm>
            <a:off x="5446952" y="5352250"/>
            <a:ext cx="6520332" cy="110857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195943" y="824661"/>
            <a:ext cx="11005457" cy="5632311"/>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关联关系</a:t>
            </a:r>
            <a:endParaRPr lang="en-US" altLang="zh-CN" sz="2400" b="1" dirty="0">
              <a:solidFill>
                <a:srgbClr val="1B4580"/>
              </a:solidFill>
              <a:sym typeface="Times New Roman" panose="02020603050405020304" pitchFamily="18" charset="0"/>
            </a:endParaRPr>
          </a:p>
          <a:p>
            <a:pPr algn="just">
              <a:lnSpc>
                <a:spcPct val="150000"/>
              </a:lnSpc>
            </a:pPr>
            <a:r>
              <a:rPr lang="zh-CN" altLang="en-US" sz="2400" b="1" dirty="0" smtClean="0">
                <a:sym typeface="Times New Roman" panose="02020603050405020304" pitchFamily="18" charset="0"/>
              </a:rPr>
              <a:t>① </a:t>
            </a:r>
            <a:r>
              <a:rPr lang="zh-CN" altLang="en-US" sz="2400" b="1" dirty="0">
                <a:sym typeface="Times New Roman" panose="02020603050405020304" pitchFamily="18" charset="0"/>
              </a:rPr>
              <a:t>关联名（</a:t>
            </a:r>
            <a:r>
              <a:rPr lang="en-US" altLang="zh-CN" sz="2400" b="1" dirty="0">
                <a:sym typeface="Times New Roman" panose="02020603050405020304" pitchFamily="18" charset="0"/>
              </a:rPr>
              <a:t>name</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② 导航性（</a:t>
            </a:r>
            <a:r>
              <a:rPr lang="en-US" altLang="zh-CN" sz="2400" b="1" dirty="0">
                <a:sym typeface="Times New Roman" panose="02020603050405020304" pitchFamily="18" charset="0"/>
              </a:rPr>
              <a:t>navigation</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③ 角色</a:t>
            </a:r>
            <a:r>
              <a:rPr lang="en-US" altLang="zh-CN" sz="2400" b="1" dirty="0">
                <a:sym typeface="Times New Roman" panose="02020603050405020304" pitchFamily="18" charset="0"/>
              </a:rPr>
              <a:t>----</a:t>
            </a:r>
            <a:r>
              <a:rPr lang="zh-CN" altLang="en-US" sz="2400" b="1" dirty="0">
                <a:sym typeface="Times New Roman" panose="02020603050405020304" pitchFamily="18" charset="0"/>
              </a:rPr>
              <a:t>关联端名（</a:t>
            </a:r>
            <a:r>
              <a:rPr lang="en-US" altLang="zh-CN" sz="2400" b="1" dirty="0">
                <a:sym typeface="Times New Roman" panose="02020603050405020304" pitchFamily="18" charset="0"/>
              </a:rPr>
              <a:t>role</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④ 多重性（</a:t>
            </a:r>
            <a:r>
              <a:rPr lang="en-US" altLang="zh-CN" sz="2400" b="1" dirty="0">
                <a:sym typeface="Times New Roman" panose="02020603050405020304" pitchFamily="18" charset="0"/>
              </a:rPr>
              <a:t>multiplicity</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⑤ 自反关联（ </a:t>
            </a:r>
            <a:r>
              <a:rPr lang="en-US" altLang="zh-CN" sz="2400" b="1" dirty="0">
                <a:sym typeface="Times New Roman" panose="02020603050405020304" pitchFamily="18" charset="0"/>
              </a:rPr>
              <a:t>self- association </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⑥ 限定关联（</a:t>
            </a:r>
            <a:r>
              <a:rPr lang="en-US" altLang="zh-CN" sz="2400" b="1" dirty="0">
                <a:sym typeface="Times New Roman" panose="02020603050405020304" pitchFamily="18" charset="0"/>
              </a:rPr>
              <a:t>qualified association</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⑦ 关联上的约束（</a:t>
            </a:r>
            <a:r>
              <a:rPr lang="en-US" altLang="zh-CN" sz="2400" b="1" dirty="0">
                <a:sym typeface="Times New Roman" panose="02020603050405020304" pitchFamily="18" charset="0"/>
              </a:rPr>
              <a:t>constraint on association </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⑧ 派生关联（</a:t>
            </a:r>
            <a:r>
              <a:rPr lang="en-US" altLang="zh-CN" sz="2400" b="1" dirty="0">
                <a:sym typeface="Times New Roman" panose="02020603050405020304" pitchFamily="18" charset="0"/>
              </a:rPr>
              <a:t>derived- association</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⑨ 关联类（</a:t>
            </a:r>
            <a:r>
              <a:rPr lang="en-US" altLang="zh-CN" sz="2400" b="1" dirty="0">
                <a:sym typeface="Times New Roman" panose="02020603050405020304" pitchFamily="18" charset="0"/>
              </a:rPr>
              <a:t>association class</a:t>
            </a:r>
            <a:r>
              <a:rPr lang="zh-CN" altLang="en-US" sz="2400" b="1" dirty="0">
                <a:sym typeface="Times New Roman" panose="02020603050405020304" pitchFamily="18" charset="0"/>
              </a:rPr>
              <a:t>）</a:t>
            </a:r>
            <a:endParaRPr lang="en-US" sz="2400" b="1" dirty="0">
              <a:sym typeface="Times New Roman" panose="02020603050405020304" pitchFamily="18" charset="0"/>
            </a:endParaRPr>
          </a:p>
        </p:txBody>
      </p:sp>
      <p:sp>
        <p:nvSpPr>
          <p:cNvPr id="3" name="文本框 2"/>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类的关系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类的关系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5"/>
          <p:cNvSpPr txBox="1"/>
          <p:nvPr/>
        </p:nvSpPr>
        <p:spPr>
          <a:xfrm>
            <a:off x="97481" y="589850"/>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关联关系</a:t>
            </a:r>
            <a:r>
              <a:rPr lang="en-US" altLang="zh-CN" sz="2400" b="1" dirty="0">
                <a:solidFill>
                  <a:srgbClr val="1B4580"/>
                </a:solidFill>
                <a:sym typeface="Times New Roman" panose="02020603050405020304" pitchFamily="18" charset="0"/>
              </a:rPr>
              <a:t>(association)--name</a:t>
            </a:r>
            <a:endParaRPr lang="en-US" sz="2400" b="1" dirty="0">
              <a:solidFill>
                <a:srgbClr val="1B4580"/>
              </a:solidFill>
              <a:sym typeface="Times New Roman" panose="02020603050405020304" pitchFamily="18" charset="0"/>
            </a:endParaRPr>
          </a:p>
        </p:txBody>
      </p:sp>
      <p:sp>
        <p:nvSpPr>
          <p:cNvPr id="4" name="TextBox 76"/>
          <p:cNvSpPr txBox="1"/>
          <p:nvPr/>
        </p:nvSpPr>
        <p:spPr>
          <a:xfrm>
            <a:off x="97481" y="1197702"/>
            <a:ext cx="11564746" cy="1754326"/>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1</a:t>
            </a:r>
            <a:r>
              <a:rPr lang="zh-CN" altLang="en-US" sz="2400" b="1" dirty="0">
                <a:sym typeface="Times New Roman" panose="02020603050405020304" pitchFamily="18" charset="0"/>
              </a:rPr>
              <a:t>） 关联名（</a:t>
            </a:r>
            <a:r>
              <a:rPr lang="en-US" altLang="zh-CN" sz="2400" b="1" dirty="0">
                <a:sym typeface="Times New Roman" panose="02020603050405020304" pitchFamily="18" charset="0"/>
              </a:rPr>
              <a:t>name</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a:t>
            </a:r>
            <a:r>
              <a:rPr lang="zh-CN" altLang="en-US" sz="2400" b="1" dirty="0">
                <a:sym typeface="Times New Roman" panose="02020603050405020304" pitchFamily="18" charset="0"/>
              </a:rPr>
              <a:t>关联名来描述关联的作用，清晰而简洁地说明对象间关系。</a:t>
            </a:r>
            <a:r>
              <a:rPr lang="zh-CN" altLang="en-US" sz="2400" b="1" dirty="0" smtClean="0">
                <a:sym typeface="Times New Roman" panose="02020603050405020304" pitchFamily="18" charset="0"/>
              </a:rPr>
              <a:t>使用一</a:t>
            </a:r>
            <a:r>
              <a:rPr lang="zh-CN" altLang="en-US" sz="2400" b="1" dirty="0">
                <a:sym typeface="Times New Roman" panose="02020603050405020304" pitchFamily="18" charset="0"/>
              </a:rPr>
              <a:t>个动词或动词短语来命名关联。</a:t>
            </a:r>
            <a:endParaRPr lang="en-US" sz="2400" b="1" dirty="0">
              <a:sym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862030" y="2862432"/>
            <a:ext cx="8400024" cy="1817852"/>
          </a:xfrm>
          <a:prstGeom prst="rect">
            <a:avLst/>
          </a:prstGeom>
        </p:spPr>
      </p:pic>
      <p:pic>
        <p:nvPicPr>
          <p:cNvPr id="6" name="图片 5"/>
          <p:cNvPicPr>
            <a:picLocks noChangeAspect="1"/>
          </p:cNvPicPr>
          <p:nvPr/>
        </p:nvPicPr>
        <p:blipFill>
          <a:blip r:embed="rId2"/>
          <a:stretch>
            <a:fillRect/>
          </a:stretch>
        </p:blipFill>
        <p:spPr>
          <a:xfrm>
            <a:off x="1862030" y="4839238"/>
            <a:ext cx="8378756" cy="201876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32147" y="638074"/>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关联关系</a:t>
            </a:r>
            <a:r>
              <a:rPr lang="en-US" altLang="zh-CN" sz="2400" b="1" dirty="0">
                <a:solidFill>
                  <a:srgbClr val="1B4580"/>
                </a:solidFill>
                <a:sym typeface="Times New Roman" panose="02020603050405020304" pitchFamily="18" charset="0"/>
              </a:rPr>
              <a:t>(association) )--name</a:t>
            </a:r>
            <a:endParaRPr lang="en-US" sz="2400" b="1" dirty="0">
              <a:solidFill>
                <a:srgbClr val="1B4580"/>
              </a:solidFill>
              <a:sym typeface="Times New Roman" panose="02020603050405020304" pitchFamily="18" charset="0"/>
            </a:endParaRPr>
          </a:p>
        </p:txBody>
      </p:sp>
      <p:sp>
        <p:nvSpPr>
          <p:cNvPr id="3" name="TextBox 76"/>
          <p:cNvSpPr txBox="1"/>
          <p:nvPr/>
        </p:nvSpPr>
        <p:spPr>
          <a:xfrm>
            <a:off x="998" y="1331205"/>
            <a:ext cx="11996057" cy="2308324"/>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关联名并不是必需的。 如果模型是无歧义的，关联名可不写</a:t>
            </a:r>
            <a:r>
              <a:rPr lang="zh-CN" altLang="en-US" sz="2400" b="1" dirty="0" smtClean="0">
                <a:sym typeface="Times New Roman" panose="02020603050405020304" pitchFamily="18" charset="0"/>
              </a:rPr>
              <a:t>。</a:t>
            </a:r>
            <a:endParaRPr lang="en-US" altLang="zh-CN" sz="2400" b="1" dirty="0" smtClean="0">
              <a:sym typeface="Times New Roman" panose="02020603050405020304" pitchFamily="18" charset="0"/>
            </a:endParaRPr>
          </a:p>
          <a:p>
            <a:pPr algn="just">
              <a:lnSpc>
                <a:spcPct val="150000"/>
              </a:lnSpc>
            </a:pPr>
            <a:r>
              <a:rPr lang="en-US" altLang="zh-CN" sz="2400" b="1" dirty="0" smtClean="0">
                <a:sym typeface="Times New Roman" panose="02020603050405020304" pitchFamily="18" charset="0"/>
              </a:rPr>
              <a:t>• </a:t>
            </a:r>
            <a:r>
              <a:rPr lang="zh-CN" altLang="en-US" sz="2400" b="1" dirty="0">
                <a:sym typeface="Times New Roman" panose="02020603050405020304" pitchFamily="18" charset="0"/>
              </a:rPr>
              <a:t>如果关联两端都明确了角色（关联端名），关联名可以不写</a:t>
            </a:r>
            <a:r>
              <a:rPr lang="zh-CN" altLang="en-US" sz="2400" b="1" dirty="0" smtClean="0">
                <a:sym typeface="Times New Roman" panose="02020603050405020304" pitchFamily="18" charset="0"/>
              </a:rPr>
              <a:t>。</a:t>
            </a:r>
            <a:endParaRPr lang="en-US" altLang="zh-CN" sz="2400" b="1" dirty="0" smtClean="0">
              <a:sym typeface="Times New Roman" panose="02020603050405020304" pitchFamily="18" charset="0"/>
            </a:endParaRPr>
          </a:p>
          <a:p>
            <a:pPr algn="just">
              <a:lnSpc>
                <a:spcPct val="150000"/>
              </a:lnSpc>
            </a:pPr>
            <a:r>
              <a:rPr lang="en-US" altLang="zh-CN" sz="2400" b="1" dirty="0" smtClean="0">
                <a:sym typeface="Times New Roman" panose="02020603050405020304" pitchFamily="18" charset="0"/>
              </a:rPr>
              <a:t>• </a:t>
            </a:r>
            <a:r>
              <a:rPr lang="zh-CN" altLang="en-US" sz="2400" b="1" dirty="0">
                <a:sym typeface="Times New Roman" panose="02020603050405020304" pitchFamily="18" charset="0"/>
              </a:rPr>
              <a:t>特例情况：当模型中在相同的类中有多重关联（相同类之间</a:t>
            </a:r>
            <a:r>
              <a:rPr lang="zh-CN" altLang="en-US" sz="2400" b="1" dirty="0" smtClean="0">
                <a:sym typeface="Times New Roman" panose="02020603050405020304" pitchFamily="18" charset="0"/>
              </a:rPr>
              <a:t>的多种</a:t>
            </a:r>
            <a:r>
              <a:rPr lang="zh-CN" altLang="en-US" sz="2400" b="1" dirty="0">
                <a:sym typeface="Times New Roman" panose="02020603050405020304" pitchFamily="18" charset="0"/>
              </a:rPr>
              <a:t>不同关联关系），就必须用关联名或角色（关联端名）</a:t>
            </a:r>
            <a:r>
              <a:rPr lang="zh-CN" altLang="en-US" sz="2400" b="1" dirty="0" smtClean="0">
                <a:sym typeface="Times New Roman" panose="02020603050405020304" pitchFamily="18" charset="0"/>
              </a:rPr>
              <a:t>来消除</a:t>
            </a:r>
            <a:r>
              <a:rPr lang="zh-CN" altLang="en-US" sz="2400" b="1" dirty="0">
                <a:sym typeface="Times New Roman" panose="02020603050405020304" pitchFamily="18" charset="0"/>
              </a:rPr>
              <a:t>歧义。</a:t>
            </a: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604492" y="1459355"/>
            <a:ext cx="3374316" cy="708311"/>
          </a:xfrm>
          <a:prstGeom prst="rect">
            <a:avLst/>
          </a:prstGeom>
        </p:spPr>
      </p:pic>
      <p:pic>
        <p:nvPicPr>
          <p:cNvPr id="5" name="图片 4"/>
          <p:cNvPicPr>
            <a:picLocks noChangeAspect="1"/>
          </p:cNvPicPr>
          <p:nvPr/>
        </p:nvPicPr>
        <p:blipFill>
          <a:blip r:embed="rId2"/>
          <a:stretch>
            <a:fillRect/>
          </a:stretch>
        </p:blipFill>
        <p:spPr>
          <a:xfrm>
            <a:off x="7728708" y="3130247"/>
            <a:ext cx="3944075" cy="665979"/>
          </a:xfrm>
          <a:prstGeom prst="rect">
            <a:avLst/>
          </a:prstGeom>
        </p:spPr>
      </p:pic>
      <p:pic>
        <p:nvPicPr>
          <p:cNvPr id="6" name="图片 5"/>
          <p:cNvPicPr>
            <a:picLocks noChangeAspect="1"/>
          </p:cNvPicPr>
          <p:nvPr/>
        </p:nvPicPr>
        <p:blipFill>
          <a:blip r:embed="rId3"/>
          <a:stretch>
            <a:fillRect/>
          </a:stretch>
        </p:blipFill>
        <p:spPr>
          <a:xfrm>
            <a:off x="32147" y="3796226"/>
            <a:ext cx="6403522" cy="1400298"/>
          </a:xfrm>
          <a:prstGeom prst="rect">
            <a:avLst/>
          </a:prstGeom>
        </p:spPr>
      </p:pic>
      <p:pic>
        <p:nvPicPr>
          <p:cNvPr id="7" name="图片 6"/>
          <p:cNvPicPr>
            <a:picLocks noChangeAspect="1"/>
          </p:cNvPicPr>
          <p:nvPr/>
        </p:nvPicPr>
        <p:blipFill>
          <a:blip r:embed="rId4"/>
          <a:stretch>
            <a:fillRect/>
          </a:stretch>
        </p:blipFill>
        <p:spPr>
          <a:xfrm>
            <a:off x="32147" y="5353221"/>
            <a:ext cx="6325144" cy="1520173"/>
          </a:xfrm>
          <a:prstGeom prst="rect">
            <a:avLst/>
          </a:prstGeom>
        </p:spPr>
      </p:pic>
      <p:pic>
        <p:nvPicPr>
          <p:cNvPr id="8" name="图片 7"/>
          <p:cNvPicPr>
            <a:picLocks noChangeAspect="1"/>
          </p:cNvPicPr>
          <p:nvPr/>
        </p:nvPicPr>
        <p:blipFill>
          <a:blip r:embed="rId5"/>
          <a:stretch>
            <a:fillRect/>
          </a:stretch>
        </p:blipFill>
        <p:spPr>
          <a:xfrm>
            <a:off x="6563937" y="4602110"/>
            <a:ext cx="5323116" cy="1667419"/>
          </a:xfrm>
          <a:prstGeom prst="rect">
            <a:avLst/>
          </a:prstGeom>
        </p:spPr>
      </p:pic>
      <p:sp>
        <p:nvSpPr>
          <p:cNvPr id="9" name="文本框 8"/>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类的关系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类的关系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129745" y="986606"/>
            <a:ext cx="11996057" cy="2862322"/>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2</a:t>
            </a:r>
            <a:r>
              <a:rPr lang="zh-CN" altLang="en-US" sz="2400" b="1" dirty="0">
                <a:sym typeface="Times New Roman" panose="02020603050405020304" pitchFamily="18" charset="0"/>
              </a:rPr>
              <a:t>）关联的导航性（</a:t>
            </a:r>
            <a:r>
              <a:rPr lang="en-US" altLang="zh-CN" sz="2400" b="1" dirty="0">
                <a:sym typeface="Times New Roman" panose="02020603050405020304" pitchFamily="18" charset="0"/>
              </a:rPr>
              <a:t>navigation</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a:t>
            </a:r>
            <a:r>
              <a:rPr lang="zh-CN" altLang="en-US" sz="2400" b="1" dirty="0">
                <a:sym typeface="Times New Roman" panose="02020603050405020304" pitchFamily="18" charset="0"/>
              </a:rPr>
              <a:t>关联具有方向性（导航性），可以是</a:t>
            </a:r>
            <a:r>
              <a:rPr lang="zh-CN" altLang="en-US" sz="2400" b="1" dirty="0">
                <a:solidFill>
                  <a:srgbClr val="FF0000"/>
                </a:solidFill>
                <a:sym typeface="Times New Roman" panose="02020603050405020304" pitchFamily="18" charset="0"/>
              </a:rPr>
              <a:t>单向</a:t>
            </a:r>
            <a:r>
              <a:rPr lang="zh-CN" altLang="en-US" sz="2400" b="1" dirty="0">
                <a:sym typeface="Times New Roman" panose="02020603050405020304" pitchFamily="18" charset="0"/>
              </a:rPr>
              <a:t>的，也可以是</a:t>
            </a:r>
            <a:r>
              <a:rPr lang="zh-CN" altLang="en-US" sz="2400" b="1" dirty="0">
                <a:solidFill>
                  <a:srgbClr val="FF0000"/>
                </a:solidFill>
                <a:sym typeface="Times New Roman" panose="02020603050405020304" pitchFamily="18" charset="0"/>
              </a:rPr>
              <a:t>双向</a:t>
            </a:r>
            <a:r>
              <a:rPr lang="zh-CN" altLang="en-US" sz="2400" b="1" dirty="0">
                <a:sym typeface="Times New Roman" panose="02020603050405020304" pitchFamily="18" charset="0"/>
              </a:rPr>
              <a:t>的。</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a:t>
            </a:r>
            <a:r>
              <a:rPr lang="zh-CN" altLang="en-US" sz="2400" b="1" dirty="0">
                <a:sym typeface="Times New Roman" panose="02020603050405020304" pitchFamily="18" charset="0"/>
              </a:rPr>
              <a:t>关联用</a:t>
            </a:r>
            <a:r>
              <a:rPr lang="zh-CN" altLang="en-US" sz="2400" b="1" dirty="0">
                <a:solidFill>
                  <a:srgbClr val="FF0000"/>
                </a:solidFill>
                <a:sym typeface="Times New Roman" panose="02020603050405020304" pitchFamily="18" charset="0"/>
              </a:rPr>
              <a:t>箭头</a:t>
            </a:r>
            <a:r>
              <a:rPr lang="zh-CN" altLang="en-US" sz="2400" b="1" dirty="0">
                <a:sym typeface="Times New Roman" panose="02020603050405020304" pitchFamily="18" charset="0"/>
              </a:rPr>
              <a:t>来表示</a:t>
            </a:r>
            <a:r>
              <a:rPr lang="zh-CN" altLang="en-US" sz="2400" b="1" dirty="0">
                <a:solidFill>
                  <a:srgbClr val="FF0000"/>
                </a:solidFill>
                <a:sym typeface="Times New Roman" panose="02020603050405020304" pitchFamily="18" charset="0"/>
              </a:rPr>
              <a:t>导航性</a:t>
            </a:r>
            <a:r>
              <a:rPr lang="zh-CN" altLang="en-US" sz="2400" b="1" dirty="0">
                <a:sym typeface="Times New Roman" panose="02020603050405020304" pitchFamily="18" charset="0"/>
              </a:rPr>
              <a:t>，</a:t>
            </a:r>
            <a:r>
              <a:rPr lang="zh-CN" altLang="en-US" sz="2400" b="1" dirty="0">
                <a:solidFill>
                  <a:srgbClr val="FF0000"/>
                </a:solidFill>
                <a:sym typeface="Times New Roman" panose="02020603050405020304" pitchFamily="18" charset="0"/>
              </a:rPr>
              <a:t>由源类指向目标类</a:t>
            </a:r>
            <a:r>
              <a:rPr lang="zh-CN" altLang="en-US" sz="2400" b="1" dirty="0">
                <a:sym typeface="Times New Roman" panose="02020603050405020304" pitchFamily="18" charset="0"/>
              </a:rPr>
              <a:t>，表示</a:t>
            </a:r>
            <a:r>
              <a:rPr lang="zh-CN" altLang="en-US" sz="2400" b="1" dirty="0">
                <a:solidFill>
                  <a:srgbClr val="FF0000"/>
                </a:solidFill>
                <a:sym typeface="Times New Roman" panose="02020603050405020304" pitchFamily="18" charset="0"/>
              </a:rPr>
              <a:t>源类的一</a:t>
            </a:r>
            <a:r>
              <a:rPr lang="zh-CN" altLang="en-US" sz="2400" b="1" dirty="0" smtClean="0">
                <a:solidFill>
                  <a:srgbClr val="FF0000"/>
                </a:solidFill>
                <a:sym typeface="Times New Roman" panose="02020603050405020304" pitchFamily="18" charset="0"/>
              </a:rPr>
              <a:t>个成员</a:t>
            </a:r>
            <a:r>
              <a:rPr lang="zh-CN" altLang="en-US" sz="2400" b="1" dirty="0">
                <a:sym typeface="Times New Roman" panose="02020603050405020304" pitchFamily="18" charset="0"/>
              </a:rPr>
              <a:t>是</a:t>
            </a:r>
            <a:r>
              <a:rPr lang="zh-CN" altLang="en-US" sz="2400" b="1" dirty="0">
                <a:solidFill>
                  <a:srgbClr val="FF0000"/>
                </a:solidFill>
                <a:sym typeface="Times New Roman" panose="02020603050405020304" pitchFamily="18" charset="0"/>
              </a:rPr>
              <a:t>目标类的对象</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a:t>
            </a:r>
            <a:r>
              <a:rPr lang="zh-CN" altLang="en-US" sz="2400" b="1" dirty="0">
                <a:sym typeface="Times New Roman" panose="02020603050405020304" pitchFamily="18" charset="0"/>
              </a:rPr>
              <a:t>单向关联</a:t>
            </a:r>
            <a:r>
              <a:rPr lang="en-US" altLang="zh-CN" sz="2400" b="1" dirty="0">
                <a:sym typeface="Times New Roman" panose="02020603050405020304" pitchFamily="18" charset="0"/>
              </a:rPr>
              <a:t>(</a:t>
            </a:r>
            <a:r>
              <a:rPr lang="en-US" altLang="zh-CN" sz="2400" b="1" dirty="0" err="1">
                <a:sym typeface="Times New Roman" panose="02020603050405020304" pitchFamily="18" charset="0"/>
              </a:rPr>
              <a:t>uni</a:t>
            </a:r>
            <a:r>
              <a:rPr lang="en-US" altLang="zh-CN" sz="2400" b="1" dirty="0">
                <a:sym typeface="Times New Roman" panose="02020603050405020304" pitchFamily="18" charset="0"/>
              </a:rPr>
              <a:t>-directional association)</a:t>
            </a:r>
            <a:r>
              <a:rPr lang="zh-CN" altLang="en-US" sz="2400" b="1" dirty="0">
                <a:sym typeface="Times New Roman" panose="02020603050405020304" pitchFamily="18" charset="0"/>
              </a:rPr>
              <a:t>：关联是单向的，从一</a:t>
            </a:r>
            <a:r>
              <a:rPr lang="zh-CN" altLang="en-US" sz="2400" b="1" dirty="0" smtClean="0">
                <a:sym typeface="Times New Roman" panose="02020603050405020304" pitchFamily="18" charset="0"/>
              </a:rPr>
              <a:t>个源</a:t>
            </a:r>
            <a:r>
              <a:rPr lang="zh-CN" altLang="en-US" sz="2400" b="1" dirty="0">
                <a:sym typeface="Times New Roman" panose="02020603050405020304" pitchFamily="18" charset="0"/>
              </a:rPr>
              <a:t>类的对象可以找到目标类的对象，反过来却不可。</a:t>
            </a: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36076" y="4013017"/>
            <a:ext cx="4322560" cy="1056472"/>
          </a:xfrm>
          <a:prstGeom prst="rect">
            <a:avLst/>
          </a:prstGeom>
        </p:spPr>
      </p:pic>
      <p:pic>
        <p:nvPicPr>
          <p:cNvPr id="5" name="图片 4"/>
          <p:cNvPicPr>
            <a:picLocks noChangeAspect="1"/>
          </p:cNvPicPr>
          <p:nvPr/>
        </p:nvPicPr>
        <p:blipFill>
          <a:blip r:embed="rId2"/>
          <a:stretch>
            <a:fillRect/>
          </a:stretch>
        </p:blipFill>
        <p:spPr>
          <a:xfrm>
            <a:off x="436076" y="5135251"/>
            <a:ext cx="4202531" cy="1400843"/>
          </a:xfrm>
          <a:prstGeom prst="rect">
            <a:avLst/>
          </a:prstGeom>
        </p:spPr>
      </p:pic>
      <p:pic>
        <p:nvPicPr>
          <p:cNvPr id="6" name="图片 5"/>
          <p:cNvPicPr>
            <a:picLocks noChangeAspect="1"/>
          </p:cNvPicPr>
          <p:nvPr/>
        </p:nvPicPr>
        <p:blipFill>
          <a:blip r:embed="rId3"/>
          <a:stretch>
            <a:fillRect/>
          </a:stretch>
        </p:blipFill>
        <p:spPr>
          <a:xfrm>
            <a:off x="6510041" y="4170160"/>
            <a:ext cx="4340291" cy="1178674"/>
          </a:xfrm>
          <a:prstGeom prst="rect">
            <a:avLst/>
          </a:prstGeom>
        </p:spPr>
      </p:pic>
      <p:pic>
        <p:nvPicPr>
          <p:cNvPr id="7" name="图片 6"/>
          <p:cNvPicPr>
            <a:picLocks noChangeAspect="1"/>
          </p:cNvPicPr>
          <p:nvPr/>
        </p:nvPicPr>
        <p:blipFill>
          <a:blip r:embed="rId4"/>
          <a:stretch>
            <a:fillRect/>
          </a:stretch>
        </p:blipFill>
        <p:spPr>
          <a:xfrm>
            <a:off x="6535810" y="5140431"/>
            <a:ext cx="4286679" cy="139566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03939" y="2628393"/>
            <a:ext cx="9166499" cy="1855125"/>
          </a:xfrm>
          <a:prstGeom prst="rect">
            <a:avLst/>
          </a:prstGeom>
        </p:spPr>
      </p:pic>
      <p:sp>
        <p:nvSpPr>
          <p:cNvPr id="3" name="矩形 2"/>
          <p:cNvSpPr/>
          <p:nvPr/>
        </p:nvSpPr>
        <p:spPr>
          <a:xfrm>
            <a:off x="425911" y="1081041"/>
            <a:ext cx="10242697" cy="1200329"/>
          </a:xfrm>
          <a:prstGeom prst="rect">
            <a:avLst/>
          </a:prstGeom>
        </p:spPr>
        <p:txBody>
          <a:bodyPr wrap="square">
            <a:spAutoFit/>
          </a:bodyPr>
          <a:lstStyle/>
          <a:p>
            <a:pPr algn="just">
              <a:lnSpc>
                <a:spcPct val="150000"/>
              </a:lnSpc>
            </a:pPr>
            <a:r>
              <a:rPr lang="zh-CN" altLang="en-US" sz="2400" b="1" dirty="0">
                <a:solidFill>
                  <a:srgbClr val="FF0000"/>
                </a:solidFill>
                <a:sym typeface="Times New Roman" panose="02020603050405020304" pitchFamily="18" charset="0"/>
              </a:rPr>
              <a:t>单向关联</a:t>
            </a:r>
            <a:r>
              <a:rPr lang="en-US" altLang="zh-CN" sz="2400" b="1" dirty="0">
                <a:sym typeface="Times New Roman" panose="02020603050405020304" pitchFamily="18" charset="0"/>
              </a:rPr>
              <a:t>(</a:t>
            </a:r>
            <a:r>
              <a:rPr lang="en-US" altLang="zh-CN" sz="2400" b="1" dirty="0" err="1">
                <a:sym typeface="Times New Roman" panose="02020603050405020304" pitchFamily="18" charset="0"/>
              </a:rPr>
              <a:t>uni</a:t>
            </a:r>
            <a:r>
              <a:rPr lang="en-US" altLang="zh-CN" sz="2400" b="1" dirty="0">
                <a:sym typeface="Times New Roman" panose="02020603050405020304" pitchFamily="18" charset="0"/>
              </a:rPr>
              <a:t>-directional association)</a:t>
            </a:r>
            <a:r>
              <a:rPr lang="zh-CN" altLang="en-US" sz="2400" b="1" dirty="0">
                <a:sym typeface="Times New Roman" panose="02020603050405020304" pitchFamily="18" charset="0"/>
              </a:rPr>
              <a:t>：关联是单向的，从一个源类的对象可以找到目标类的对象，反过来却不可。</a:t>
            </a:r>
            <a:endParaRPr lang="en-US" altLang="zh-CN" sz="2400" b="1" dirty="0">
              <a:sym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6340" y="869730"/>
            <a:ext cx="10242697" cy="646331"/>
          </a:xfrm>
          <a:prstGeom prst="rect">
            <a:avLst/>
          </a:prstGeom>
        </p:spPr>
        <p:txBody>
          <a:bodyPr wrap="square">
            <a:spAutoFit/>
          </a:bodyPr>
          <a:lstStyle/>
          <a:p>
            <a:pPr algn="just">
              <a:lnSpc>
                <a:spcPct val="150000"/>
              </a:lnSpc>
            </a:pPr>
            <a:r>
              <a:rPr lang="zh-CN" altLang="en-US" sz="2400" b="1" dirty="0" smtClean="0">
                <a:latin typeface="+mn-ea"/>
              </a:rPr>
              <a:t>练习：顾客</a:t>
            </a:r>
            <a:r>
              <a:rPr lang="zh-CN" altLang="en-US" sz="2400" b="1" dirty="0">
                <a:latin typeface="+mn-ea"/>
              </a:rPr>
              <a:t>（</a:t>
            </a:r>
            <a:r>
              <a:rPr lang="en-US" altLang="zh-CN" sz="2400" b="1" dirty="0">
                <a:latin typeface="+mn-ea"/>
              </a:rPr>
              <a:t>Customer</a:t>
            </a:r>
            <a:r>
              <a:rPr lang="zh-CN" altLang="en-US" sz="2400" b="1" dirty="0">
                <a:latin typeface="+mn-ea"/>
              </a:rPr>
              <a:t>）拥有地址（</a:t>
            </a:r>
            <a:r>
              <a:rPr lang="en-US" altLang="zh-CN" sz="2400" b="1" dirty="0">
                <a:latin typeface="+mn-ea"/>
              </a:rPr>
              <a:t>Address</a:t>
            </a:r>
            <a:r>
              <a:rPr lang="zh-CN" altLang="en-US" sz="2400" b="1" dirty="0" smtClean="0">
                <a:latin typeface="+mn-ea"/>
              </a:rPr>
              <a:t>），写出</a:t>
            </a:r>
            <a:r>
              <a:rPr lang="en-US" altLang="zh-CN" sz="2400" b="1" dirty="0" smtClean="0">
                <a:latin typeface="+mn-ea"/>
              </a:rPr>
              <a:t>java</a:t>
            </a:r>
            <a:r>
              <a:rPr lang="zh-CN" altLang="en-US" sz="2400" b="1" dirty="0" smtClean="0">
                <a:latin typeface="+mn-ea"/>
              </a:rPr>
              <a:t>代码</a:t>
            </a:r>
            <a:endParaRPr lang="en-US" altLang="zh-CN" sz="2400" b="1" dirty="0">
              <a:latin typeface="+mn-ea"/>
              <a:sym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95400" y="1655194"/>
            <a:ext cx="8323080" cy="2208164"/>
          </a:xfrm>
          <a:prstGeom prst="rect">
            <a:avLst/>
          </a:prstGeom>
        </p:spPr>
      </p:pic>
      <p:sp>
        <p:nvSpPr>
          <p:cNvPr id="4" name="矩形 3"/>
          <p:cNvSpPr/>
          <p:nvPr/>
        </p:nvSpPr>
        <p:spPr>
          <a:xfrm>
            <a:off x="6456040" y="4527142"/>
            <a:ext cx="2792415" cy="1569660"/>
          </a:xfrm>
          <a:prstGeom prst="rect">
            <a:avLst/>
          </a:prstGeom>
        </p:spPr>
        <p:txBody>
          <a:bodyPr wrap="square">
            <a:spAutoFit/>
          </a:bodyPr>
          <a:lstStyle/>
          <a:p>
            <a:r>
              <a:rPr lang="en-US" altLang="zh-CN" sz="2400" dirty="0"/>
              <a:t>public class Address</a:t>
            </a:r>
            <a:endParaRPr lang="en-US" altLang="zh-CN" sz="2400" dirty="0"/>
          </a:p>
          <a:p>
            <a:r>
              <a:rPr lang="en-US" altLang="zh-CN" sz="2400" dirty="0"/>
              <a:t>{</a:t>
            </a:r>
            <a:endParaRPr lang="en-US" altLang="zh-CN" sz="2400" dirty="0"/>
          </a:p>
          <a:p>
            <a:r>
              <a:rPr lang="en-US" altLang="zh-CN" sz="2400" dirty="0"/>
              <a:t> </a:t>
            </a:r>
            <a:endParaRPr lang="en-US" altLang="zh-CN" sz="2400" dirty="0"/>
          </a:p>
          <a:p>
            <a:r>
              <a:rPr lang="en-US" altLang="zh-CN" sz="2400" dirty="0"/>
              <a:t>}</a:t>
            </a:r>
            <a:endParaRPr lang="zh-CN" altLang="en-US" sz="2400" dirty="0"/>
          </a:p>
        </p:txBody>
      </p:sp>
      <p:sp>
        <p:nvSpPr>
          <p:cNvPr id="5" name="矩形 4"/>
          <p:cNvSpPr/>
          <p:nvPr/>
        </p:nvSpPr>
        <p:spPr>
          <a:xfrm>
            <a:off x="925375" y="4437094"/>
            <a:ext cx="4522553" cy="1569660"/>
          </a:xfrm>
          <a:prstGeom prst="rect">
            <a:avLst/>
          </a:prstGeom>
        </p:spPr>
        <p:txBody>
          <a:bodyPr wrap="square">
            <a:spAutoFit/>
          </a:bodyPr>
          <a:lstStyle/>
          <a:p>
            <a:r>
              <a:rPr lang="en-US" altLang="zh-CN" sz="2400" dirty="0"/>
              <a:t>public class Customer</a:t>
            </a:r>
            <a:endParaRPr lang="en-US" altLang="zh-CN" sz="2400" dirty="0"/>
          </a:p>
          <a:p>
            <a:r>
              <a:rPr lang="en-US" altLang="zh-CN" sz="2400" dirty="0"/>
              <a:t>{</a:t>
            </a:r>
            <a:endParaRPr lang="en-US" altLang="zh-CN" sz="2400" dirty="0"/>
          </a:p>
          <a:p>
            <a:r>
              <a:rPr lang="en-US" altLang="zh-CN" sz="2400" dirty="0"/>
              <a:t>    private Address </a:t>
            </a:r>
            <a:r>
              <a:rPr lang="en-US" altLang="zh-CN" sz="2400" dirty="0" err="1"/>
              <a:t>address</a:t>
            </a:r>
            <a:r>
              <a:rPr lang="en-US" altLang="zh-CN" sz="2400" dirty="0"/>
              <a:t>;</a:t>
            </a:r>
            <a:endParaRPr lang="en-US" altLang="zh-CN" sz="2400" dirty="0"/>
          </a:p>
          <a:p>
            <a:r>
              <a:rPr lang="en-US" altLang="zh-CN" sz="2400" dirty="0"/>
              <a:t>}</a:t>
            </a:r>
            <a:endParaRPr lang="zh-CN" altLang="en-US" sz="24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537" y="1655194"/>
            <a:ext cx="1905000" cy="190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227092" y="994871"/>
            <a:ext cx="11656052" cy="1200329"/>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ym typeface="Times New Roman" panose="02020603050405020304" pitchFamily="18" charset="0"/>
              </a:rPr>
              <a:t>• </a:t>
            </a:r>
            <a:r>
              <a:rPr lang="zh-CN" altLang="en-US" sz="2400" b="1" dirty="0">
                <a:solidFill>
                  <a:srgbClr val="FF0000"/>
                </a:solidFill>
                <a:sym typeface="Times New Roman" panose="02020603050405020304" pitchFamily="18" charset="0"/>
              </a:rPr>
              <a:t>双向关联</a:t>
            </a:r>
            <a:r>
              <a:rPr lang="en-US" altLang="zh-CN" sz="2400" b="1" dirty="0">
                <a:solidFill>
                  <a:srgbClr val="FF0000"/>
                </a:solidFill>
                <a:sym typeface="Times New Roman" panose="02020603050405020304" pitchFamily="18" charset="0"/>
              </a:rPr>
              <a:t>(</a:t>
            </a:r>
            <a:r>
              <a:rPr lang="en-US" altLang="zh-CN" sz="2400" b="1" dirty="0">
                <a:sym typeface="Times New Roman" panose="02020603050405020304" pitchFamily="18" charset="0"/>
              </a:rPr>
              <a:t>bi-directional)</a:t>
            </a:r>
            <a:r>
              <a:rPr lang="zh-CN" altLang="en-US" sz="2400" b="1" dirty="0">
                <a:sym typeface="Times New Roman" panose="02020603050405020304" pitchFamily="18" charset="0"/>
              </a:rPr>
              <a:t>：关联是双向的，如果一个类</a:t>
            </a:r>
            <a:r>
              <a:rPr lang="zh-CN" altLang="en-US" sz="2400" b="1" dirty="0" smtClean="0">
                <a:sym typeface="Times New Roman" panose="02020603050405020304" pitchFamily="18" charset="0"/>
              </a:rPr>
              <a:t>和另</a:t>
            </a:r>
            <a:r>
              <a:rPr lang="zh-CN" altLang="en-US" sz="2400" b="1" dirty="0">
                <a:sym typeface="Times New Roman" panose="02020603050405020304" pitchFamily="18" charset="0"/>
              </a:rPr>
              <a:t>一个类是双向关联，那么这两个类的对象都互相找到</a:t>
            </a:r>
            <a:r>
              <a:rPr lang="zh-CN" altLang="en-US" sz="2400" b="1" dirty="0" smtClean="0">
                <a:sym typeface="Times New Roman" panose="02020603050405020304" pitchFamily="18" charset="0"/>
              </a:rPr>
              <a:t>对方</a:t>
            </a:r>
            <a:r>
              <a:rPr lang="zh-CN" altLang="en-US" sz="2400" b="1" dirty="0">
                <a:sym typeface="Times New Roman" panose="02020603050405020304" pitchFamily="18" charset="0"/>
              </a:rPr>
              <a:t>。</a:t>
            </a:r>
            <a:endParaRPr lang="en-US" sz="2400" b="1" dirty="0">
              <a:sym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31629" y="2481287"/>
            <a:ext cx="4553268" cy="1160513"/>
          </a:xfrm>
          <a:prstGeom prst="rect">
            <a:avLst/>
          </a:prstGeom>
        </p:spPr>
      </p:pic>
      <p:pic>
        <p:nvPicPr>
          <p:cNvPr id="4" name="图片 3"/>
          <p:cNvPicPr>
            <a:picLocks noChangeAspect="1"/>
          </p:cNvPicPr>
          <p:nvPr/>
        </p:nvPicPr>
        <p:blipFill>
          <a:blip r:embed="rId2"/>
          <a:stretch>
            <a:fillRect/>
          </a:stretch>
        </p:blipFill>
        <p:spPr>
          <a:xfrm>
            <a:off x="5759667" y="2521011"/>
            <a:ext cx="4321758" cy="1044534"/>
          </a:xfrm>
          <a:prstGeom prst="rect">
            <a:avLst/>
          </a:prstGeom>
        </p:spPr>
      </p:pic>
      <p:pic>
        <p:nvPicPr>
          <p:cNvPr id="5" name="图片 4"/>
          <p:cNvPicPr>
            <a:picLocks noChangeAspect="1"/>
          </p:cNvPicPr>
          <p:nvPr/>
        </p:nvPicPr>
        <p:blipFill>
          <a:blip r:embed="rId3"/>
          <a:stretch>
            <a:fillRect/>
          </a:stretch>
        </p:blipFill>
        <p:spPr>
          <a:xfrm>
            <a:off x="2958173" y="4040660"/>
            <a:ext cx="5068270" cy="915487"/>
          </a:xfrm>
          <a:prstGeom prst="rect">
            <a:avLst/>
          </a:prstGeom>
        </p:spPr>
      </p:pic>
      <p:pic>
        <p:nvPicPr>
          <p:cNvPr id="6" name="图片 5"/>
          <p:cNvPicPr>
            <a:picLocks noChangeAspect="1"/>
          </p:cNvPicPr>
          <p:nvPr/>
        </p:nvPicPr>
        <p:blipFill>
          <a:blip r:embed="rId4"/>
          <a:stretch>
            <a:fillRect/>
          </a:stretch>
        </p:blipFill>
        <p:spPr>
          <a:xfrm>
            <a:off x="331637" y="5431262"/>
            <a:ext cx="10321342" cy="981569"/>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3378" y="840615"/>
            <a:ext cx="10742857" cy="1961905"/>
          </a:xfrm>
          <a:prstGeom prst="rect">
            <a:avLst/>
          </a:prstGeom>
        </p:spPr>
      </p:pic>
      <p:pic>
        <p:nvPicPr>
          <p:cNvPr id="3" name="图片 2"/>
          <p:cNvPicPr>
            <a:picLocks noChangeAspect="1"/>
          </p:cNvPicPr>
          <p:nvPr/>
        </p:nvPicPr>
        <p:blipFill>
          <a:blip r:embed="rId2"/>
          <a:stretch>
            <a:fillRect/>
          </a:stretch>
        </p:blipFill>
        <p:spPr>
          <a:xfrm>
            <a:off x="229261" y="3212976"/>
            <a:ext cx="11653318" cy="24307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8354" y="700233"/>
            <a:ext cx="10242697" cy="1135054"/>
          </a:xfrm>
          <a:prstGeom prst="rect">
            <a:avLst/>
          </a:prstGeom>
        </p:spPr>
        <p:txBody>
          <a:bodyPr wrap="square">
            <a:spAutoFit/>
          </a:bodyPr>
          <a:lstStyle/>
          <a:p>
            <a:pPr algn="just">
              <a:lnSpc>
                <a:spcPct val="150000"/>
              </a:lnSpc>
            </a:pPr>
            <a:r>
              <a:rPr lang="zh-CN" altLang="en-US" sz="2400" b="1" dirty="0">
                <a:latin typeface="+mn-ea"/>
              </a:rPr>
              <a:t>练习：顾客（</a:t>
            </a:r>
            <a:r>
              <a:rPr lang="en-US" altLang="zh-CN" sz="2400" b="1" dirty="0">
                <a:latin typeface="+mn-ea"/>
              </a:rPr>
              <a:t>Customer</a:t>
            </a:r>
            <a:r>
              <a:rPr lang="zh-CN" altLang="en-US" sz="2400" b="1" dirty="0">
                <a:latin typeface="+mn-ea"/>
              </a:rPr>
              <a:t>）购买商品（</a:t>
            </a:r>
            <a:r>
              <a:rPr lang="en-US" altLang="zh-CN" sz="2400" b="1" dirty="0">
                <a:latin typeface="+mn-ea"/>
              </a:rPr>
              <a:t>Product</a:t>
            </a:r>
            <a:r>
              <a:rPr lang="zh-CN" altLang="en-US" sz="2400" b="1" dirty="0">
                <a:latin typeface="+mn-ea"/>
              </a:rPr>
              <a:t>），反之，卖出去的商品总是与某个顾客与之相关联，写出</a:t>
            </a:r>
            <a:r>
              <a:rPr lang="en-US" altLang="zh-CN" sz="2400" b="1" dirty="0">
                <a:latin typeface="+mn-ea"/>
              </a:rPr>
              <a:t>java</a:t>
            </a:r>
            <a:r>
              <a:rPr lang="zh-CN" altLang="en-US" sz="2400" b="1" dirty="0">
                <a:latin typeface="+mn-ea"/>
              </a:rPr>
              <a:t>代码</a:t>
            </a:r>
            <a:endParaRPr lang="en-US" altLang="zh-CN" sz="2400" b="1" dirty="0">
              <a:latin typeface="+mn-ea"/>
              <a:sym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15360" y="700232"/>
            <a:ext cx="1576640" cy="1576640"/>
          </a:xfrm>
          <a:prstGeom prst="rect">
            <a:avLst/>
          </a:prstGeom>
        </p:spPr>
      </p:pic>
      <p:pic>
        <p:nvPicPr>
          <p:cNvPr id="4" name="图片 3"/>
          <p:cNvPicPr>
            <a:picLocks noChangeAspect="1"/>
          </p:cNvPicPr>
          <p:nvPr/>
        </p:nvPicPr>
        <p:blipFill>
          <a:blip r:embed="rId2"/>
          <a:stretch>
            <a:fillRect/>
          </a:stretch>
        </p:blipFill>
        <p:spPr>
          <a:xfrm>
            <a:off x="519861" y="2060848"/>
            <a:ext cx="9455214" cy="1741170"/>
          </a:xfrm>
          <a:prstGeom prst="rect">
            <a:avLst/>
          </a:prstGeom>
        </p:spPr>
      </p:pic>
      <p:sp>
        <p:nvSpPr>
          <p:cNvPr id="5" name="矩形 4"/>
          <p:cNvSpPr/>
          <p:nvPr/>
        </p:nvSpPr>
        <p:spPr>
          <a:xfrm>
            <a:off x="6615160" y="4653136"/>
            <a:ext cx="4000200" cy="1569660"/>
          </a:xfrm>
          <a:prstGeom prst="rect">
            <a:avLst/>
          </a:prstGeom>
        </p:spPr>
        <p:txBody>
          <a:bodyPr wrap="square">
            <a:spAutoFit/>
          </a:bodyPr>
          <a:lstStyle/>
          <a:p>
            <a:r>
              <a:rPr lang="en-US" altLang="zh-CN" sz="2400" dirty="0"/>
              <a:t>public class Product</a:t>
            </a:r>
            <a:endParaRPr lang="en-US" altLang="zh-CN" sz="2400" dirty="0"/>
          </a:p>
          <a:p>
            <a:r>
              <a:rPr lang="en-US" altLang="zh-CN" sz="2400" dirty="0"/>
              <a:t>{</a:t>
            </a:r>
            <a:endParaRPr lang="en-US" altLang="zh-CN" sz="2400" dirty="0"/>
          </a:p>
          <a:p>
            <a:r>
              <a:rPr lang="en-US" altLang="zh-CN" sz="2400" dirty="0"/>
              <a:t>    private Customer </a:t>
            </a:r>
            <a:r>
              <a:rPr lang="en-US" altLang="zh-CN" sz="2400" dirty="0" err="1"/>
              <a:t>customer</a:t>
            </a:r>
            <a:r>
              <a:rPr lang="en-US" altLang="zh-CN" sz="2400" dirty="0"/>
              <a:t>;</a:t>
            </a:r>
            <a:endParaRPr lang="en-US" altLang="zh-CN" sz="2400" dirty="0"/>
          </a:p>
          <a:p>
            <a:r>
              <a:rPr lang="en-US" altLang="zh-CN" sz="2400" dirty="0"/>
              <a:t>}</a:t>
            </a:r>
            <a:endParaRPr lang="zh-CN" altLang="en-US" sz="2400" dirty="0"/>
          </a:p>
        </p:txBody>
      </p:sp>
      <p:sp>
        <p:nvSpPr>
          <p:cNvPr id="6" name="矩形 5"/>
          <p:cNvSpPr/>
          <p:nvPr/>
        </p:nvSpPr>
        <p:spPr>
          <a:xfrm>
            <a:off x="519861" y="4653136"/>
            <a:ext cx="3901362" cy="1569660"/>
          </a:xfrm>
          <a:prstGeom prst="rect">
            <a:avLst/>
          </a:prstGeom>
        </p:spPr>
        <p:txBody>
          <a:bodyPr wrap="square">
            <a:spAutoFit/>
          </a:bodyPr>
          <a:lstStyle/>
          <a:p>
            <a:r>
              <a:rPr lang="en-US" altLang="zh-CN" sz="2400" dirty="0"/>
              <a:t>public class Customer</a:t>
            </a:r>
            <a:endParaRPr lang="en-US" altLang="zh-CN" sz="2400" dirty="0"/>
          </a:p>
          <a:p>
            <a:r>
              <a:rPr lang="en-US" altLang="zh-CN" sz="2400" dirty="0"/>
              <a:t>{</a:t>
            </a:r>
            <a:endParaRPr lang="en-US" altLang="zh-CN" sz="2400" dirty="0"/>
          </a:p>
          <a:p>
            <a:r>
              <a:rPr lang="en-US" altLang="zh-CN" sz="2400" dirty="0"/>
              <a:t>    private Product[] product;</a:t>
            </a:r>
            <a:endParaRPr lang="en-US" altLang="zh-CN" sz="2400" dirty="0"/>
          </a:p>
          <a:p>
            <a:r>
              <a:rPr lang="en-US" altLang="zh-CN" sz="2400" dirty="0"/>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zh-CN" altLang="en-US" sz="5400" dirty="0" smtClean="0">
                <a:solidFill>
                  <a:schemeClr val="bg1"/>
                </a:solidFill>
                <a:latin typeface="微软雅黑" panose="020B0503020204020204" pitchFamily="34" charset="-122"/>
                <a:ea typeface="微软雅黑" panose="020B0503020204020204" pitchFamily="34" charset="-122"/>
              </a:rPr>
              <a:t>    静态建模概述</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smtClean="0">
                <a:solidFill>
                  <a:schemeClr val="accent1"/>
                </a:solidFill>
                <a:latin typeface="Adobe Gothic Std B" panose="020B0800000000000000" pitchFamily="34" charset="-128"/>
                <a:ea typeface="Adobe Gothic Std B" panose="020B0800000000000000" pitchFamily="34" charset="-128"/>
              </a:rPr>
              <a:t>PART1</a:t>
            </a:r>
            <a:r>
              <a:rPr lang="en-US" altLang="zh-CN" sz="4000" b="1" i="1" dirty="0" smtClean="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226527" y="764703"/>
            <a:ext cx="11656052" cy="646331"/>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smtClean="0">
                <a:sym typeface="Times New Roman" panose="02020603050405020304" pitchFamily="18" charset="0"/>
              </a:rPr>
              <a:t>•</a:t>
            </a:r>
            <a:r>
              <a:rPr lang="zh-CN" altLang="en-US" sz="2400" b="1" dirty="0" smtClean="0">
                <a:solidFill>
                  <a:srgbClr val="FF0000"/>
                </a:solidFill>
                <a:sym typeface="Times New Roman" panose="02020603050405020304" pitchFamily="18" charset="0"/>
              </a:rPr>
              <a:t>自关联</a:t>
            </a:r>
            <a:r>
              <a:rPr lang="zh-CN" altLang="en-US" sz="2400" b="1" dirty="0" smtClean="0">
                <a:sym typeface="Times New Roman" panose="02020603050405020304" pitchFamily="18" charset="0"/>
              </a:rPr>
              <a:t>：</a:t>
            </a:r>
            <a:r>
              <a:rPr lang="zh-CN" altLang="en-US" sz="2400" b="1" dirty="0">
                <a:latin typeface="+mn-ea"/>
              </a:rPr>
              <a:t>指的就是对象中的属性为对象本身</a:t>
            </a:r>
            <a:r>
              <a:rPr lang="zh-CN" altLang="en-US" sz="2400" b="1" dirty="0" smtClean="0">
                <a:sym typeface="Times New Roman" panose="02020603050405020304" pitchFamily="18" charset="0"/>
              </a:rPr>
              <a:t>。</a:t>
            </a:r>
            <a:endParaRPr lang="en-US" sz="2400" b="1" dirty="0">
              <a:sym typeface="Times New Roman" panose="02020603050405020304" pitchFamily="18" charset="0"/>
            </a:endParaRPr>
          </a:p>
        </p:txBody>
      </p:sp>
      <p:pic>
        <p:nvPicPr>
          <p:cNvPr id="3" name="Picture 2" descr="https://img-blog.csdnimg.cn/img_convert/357f728ad8dad063d0142af2bbeb6f9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7368" y="2190546"/>
            <a:ext cx="5348438" cy="27664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528048" y="2204864"/>
            <a:ext cx="4248472" cy="1569660"/>
          </a:xfrm>
          <a:prstGeom prst="rect">
            <a:avLst/>
          </a:prstGeom>
        </p:spPr>
        <p:txBody>
          <a:bodyPr wrap="square">
            <a:spAutoFit/>
          </a:bodyPr>
          <a:lstStyle/>
          <a:p>
            <a:r>
              <a:rPr lang="en-US" altLang="zh-CN" sz="2400" dirty="0"/>
              <a:t>public class Node</a:t>
            </a:r>
            <a:endParaRPr lang="en-US" altLang="zh-CN" sz="2400" dirty="0"/>
          </a:p>
          <a:p>
            <a:r>
              <a:rPr lang="en-US" altLang="zh-CN" sz="2400" dirty="0"/>
              <a:t>{</a:t>
            </a:r>
            <a:endParaRPr lang="en-US" altLang="zh-CN" sz="2400" dirty="0"/>
          </a:p>
          <a:p>
            <a:r>
              <a:rPr lang="en-US" altLang="zh-CN" sz="2400" dirty="0"/>
              <a:t>    private Node </a:t>
            </a:r>
            <a:r>
              <a:rPr lang="en-US" altLang="zh-CN" sz="2400" dirty="0" err="1"/>
              <a:t>nextNode</a:t>
            </a:r>
            <a:r>
              <a:rPr lang="en-US" altLang="zh-CN" sz="2400" dirty="0"/>
              <a:t>;</a:t>
            </a:r>
            <a:endParaRPr lang="en-US" altLang="zh-CN" sz="2400" dirty="0"/>
          </a:p>
          <a:p>
            <a:r>
              <a:rPr lang="en-US" altLang="zh-CN" sz="2400" dirty="0"/>
              <a:t>}</a:t>
            </a:r>
            <a:endParaRPr lang="zh-CN" altLang="en-US"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7408" y="2420888"/>
            <a:ext cx="4462659" cy="3279932"/>
          </a:xfrm>
          <a:prstGeom prst="rect">
            <a:avLst/>
          </a:prstGeom>
        </p:spPr>
      </p:pic>
      <p:sp>
        <p:nvSpPr>
          <p:cNvPr id="3" name="Text Box 3"/>
          <p:cNvSpPr txBox="1">
            <a:spLocks noChangeArrowheads="1"/>
          </p:cNvSpPr>
          <p:nvPr/>
        </p:nvSpPr>
        <p:spPr bwMode="auto">
          <a:xfrm>
            <a:off x="6159547" y="2420888"/>
            <a:ext cx="4433891" cy="41549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en-US" altLang="zh-CN" sz="2400" dirty="0">
                <a:latin typeface="Arial" panose="020B0604020202020204" pitchFamily="34" charset="0"/>
              </a:rPr>
              <a:t>public class Student </a:t>
            </a:r>
            <a:endParaRPr kumimoji="0" lang="en-US" altLang="zh-CN" sz="2400" dirty="0">
              <a:latin typeface="Arial" panose="020B0604020202020204" pitchFamily="34" charset="0"/>
            </a:endParaRPr>
          </a:p>
          <a:p>
            <a:r>
              <a:rPr kumimoji="0" lang="en-US" altLang="zh-CN" sz="2400" dirty="0">
                <a:latin typeface="Arial" panose="020B0604020202020204" pitchFamily="34" charset="0"/>
              </a:rPr>
              <a:t>{</a:t>
            </a:r>
            <a:endParaRPr kumimoji="0" lang="en-US" altLang="zh-CN" sz="2400" dirty="0">
              <a:latin typeface="Arial" panose="020B0604020202020204" pitchFamily="34" charset="0"/>
            </a:endParaRPr>
          </a:p>
          <a:p>
            <a:r>
              <a:rPr kumimoji="0" lang="en-US" altLang="zh-CN" sz="2400" dirty="0">
                <a:latin typeface="Arial" panose="020B0604020202020204" pitchFamily="34" charset="0"/>
              </a:rPr>
              <a:t>   public Student monitor;</a:t>
            </a:r>
            <a:endParaRPr kumimoji="0" lang="en-US" altLang="zh-CN" sz="2400" dirty="0">
              <a:latin typeface="Arial" panose="020B0604020202020204" pitchFamily="34" charset="0"/>
            </a:endParaRPr>
          </a:p>
          <a:p>
            <a:r>
              <a:rPr kumimoji="0" lang="en-US" altLang="zh-CN" sz="2400" dirty="0">
                <a:latin typeface="Arial" panose="020B0604020202020204" pitchFamily="34" charset="0"/>
              </a:rPr>
              <a:t>   public Student </a:t>
            </a:r>
            <a:r>
              <a:rPr kumimoji="0" lang="en-US" altLang="zh-CN" sz="2400" dirty="0" err="1">
                <a:latin typeface="Arial" panose="020B0604020202020204" pitchFamily="34" charset="0"/>
              </a:rPr>
              <a:t>stu</a:t>
            </a:r>
            <a:r>
              <a:rPr kumimoji="0" lang="en-US" altLang="zh-CN" sz="2400" dirty="0">
                <a:latin typeface="Arial" panose="020B0604020202020204" pitchFamily="34" charset="0"/>
              </a:rPr>
              <a:t>[ ];</a:t>
            </a:r>
            <a:endParaRPr kumimoji="0" lang="en-US" altLang="zh-CN" sz="2400" dirty="0">
              <a:latin typeface="Arial" panose="020B0604020202020204" pitchFamily="34" charset="0"/>
            </a:endParaRPr>
          </a:p>
          <a:p>
            <a:endParaRPr kumimoji="0" lang="en-US" altLang="zh-CN" sz="2400" dirty="0">
              <a:latin typeface="Arial" panose="020B0604020202020204" pitchFamily="34" charset="0"/>
            </a:endParaRPr>
          </a:p>
          <a:p>
            <a:r>
              <a:rPr kumimoji="0" lang="en-US" altLang="zh-CN" sz="2400" dirty="0">
                <a:latin typeface="Arial" panose="020B0604020202020204" pitchFamily="34" charset="0"/>
              </a:rPr>
              <a:t>   public Student(  ) </a:t>
            </a:r>
            <a:endParaRPr kumimoji="0" lang="en-US" altLang="zh-CN" sz="2400" dirty="0">
              <a:latin typeface="Arial" panose="020B0604020202020204" pitchFamily="34" charset="0"/>
            </a:endParaRPr>
          </a:p>
          <a:p>
            <a:r>
              <a:rPr kumimoji="0" lang="en-US" altLang="zh-CN" sz="2400" dirty="0">
                <a:latin typeface="Arial" panose="020B0604020202020204" pitchFamily="34" charset="0"/>
              </a:rPr>
              <a:t>   {</a:t>
            </a:r>
            <a:endParaRPr kumimoji="0" lang="en-US" altLang="zh-CN" sz="2400" dirty="0">
              <a:latin typeface="Arial" panose="020B0604020202020204" pitchFamily="34" charset="0"/>
            </a:endParaRPr>
          </a:p>
          <a:p>
            <a:r>
              <a:rPr kumimoji="0" lang="en-US" altLang="zh-CN" sz="2400" dirty="0">
                <a:latin typeface="Arial" panose="020B0604020202020204" pitchFamily="34" charset="0"/>
              </a:rPr>
              <a:t>    </a:t>
            </a:r>
            <a:endParaRPr kumimoji="0" lang="en-US" altLang="zh-CN" sz="2400" dirty="0">
              <a:latin typeface="Arial" panose="020B0604020202020204" pitchFamily="34" charset="0"/>
            </a:endParaRPr>
          </a:p>
          <a:p>
            <a:r>
              <a:rPr kumimoji="0" lang="en-US" altLang="zh-CN" sz="2400" dirty="0">
                <a:latin typeface="Arial" panose="020B0604020202020204" pitchFamily="34" charset="0"/>
              </a:rPr>
              <a:t>   }</a:t>
            </a:r>
            <a:endParaRPr kumimoji="0" lang="en-US" altLang="zh-CN" sz="2400" dirty="0">
              <a:latin typeface="Arial" panose="020B0604020202020204" pitchFamily="34" charset="0"/>
            </a:endParaRPr>
          </a:p>
          <a:p>
            <a:endParaRPr kumimoji="0" lang="en-US" altLang="zh-CN" sz="2400" dirty="0">
              <a:latin typeface="Arial" panose="020B0604020202020204" pitchFamily="34" charset="0"/>
            </a:endParaRPr>
          </a:p>
          <a:p>
            <a:r>
              <a:rPr kumimoji="0" lang="en-US" altLang="zh-CN" sz="2400" dirty="0">
                <a:latin typeface="Arial" panose="020B0604020202020204" pitchFamily="34" charset="0"/>
              </a:rPr>
              <a:t>}</a:t>
            </a:r>
            <a:endParaRPr kumimoji="0" lang="en-US" altLang="zh-CN" sz="2400" dirty="0">
              <a:latin typeface="Arial" panose="020B0604020202020204" pitchFamily="34"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5360" y="700232"/>
            <a:ext cx="1576640" cy="1576640"/>
          </a:xfrm>
          <a:prstGeom prst="rect">
            <a:avLst/>
          </a:prstGeom>
        </p:spPr>
      </p:pic>
      <p:sp>
        <p:nvSpPr>
          <p:cNvPr id="5" name="矩形 4"/>
          <p:cNvSpPr/>
          <p:nvPr/>
        </p:nvSpPr>
        <p:spPr>
          <a:xfrm>
            <a:off x="218354" y="700233"/>
            <a:ext cx="10242697" cy="646331"/>
          </a:xfrm>
          <a:prstGeom prst="rect">
            <a:avLst/>
          </a:prstGeom>
        </p:spPr>
        <p:txBody>
          <a:bodyPr wrap="square">
            <a:spAutoFit/>
          </a:bodyPr>
          <a:lstStyle/>
          <a:p>
            <a:pPr algn="just">
              <a:lnSpc>
                <a:spcPct val="150000"/>
              </a:lnSpc>
            </a:pPr>
            <a:r>
              <a:rPr lang="zh-CN" altLang="en-US" sz="2400" b="1" dirty="0">
                <a:latin typeface="+mn-ea"/>
              </a:rPr>
              <a:t>练习</a:t>
            </a:r>
            <a:r>
              <a:rPr lang="zh-CN" altLang="en-US" sz="2400" b="1" dirty="0" smtClean="0">
                <a:latin typeface="+mn-ea"/>
              </a:rPr>
              <a:t>：一个学生可以监管多个学生，</a:t>
            </a:r>
            <a:r>
              <a:rPr lang="zh-CN" altLang="en-US" sz="2400" b="1" dirty="0">
                <a:latin typeface="+mn-ea"/>
              </a:rPr>
              <a:t>写出</a:t>
            </a:r>
            <a:r>
              <a:rPr lang="en-US" altLang="zh-CN" sz="2400" b="1" dirty="0">
                <a:latin typeface="+mn-ea"/>
              </a:rPr>
              <a:t>java</a:t>
            </a:r>
            <a:r>
              <a:rPr lang="zh-CN" altLang="en-US" sz="2400" b="1" dirty="0">
                <a:latin typeface="+mn-ea"/>
              </a:rPr>
              <a:t>代码</a:t>
            </a:r>
            <a:endParaRPr lang="en-US" altLang="zh-CN" sz="2400" b="1" dirty="0">
              <a:latin typeface="+mn-ea"/>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302098" y="918951"/>
            <a:ext cx="2187130" cy="1394581"/>
          </a:xfrm>
          <a:prstGeom prst="rect">
            <a:avLst/>
          </a:prstGeom>
        </p:spPr>
      </p:pic>
      <p:pic>
        <p:nvPicPr>
          <p:cNvPr id="7" name="图片 6"/>
          <p:cNvPicPr>
            <a:picLocks noChangeAspect="1"/>
          </p:cNvPicPr>
          <p:nvPr/>
        </p:nvPicPr>
        <p:blipFill>
          <a:blip r:embed="rId2"/>
          <a:stretch>
            <a:fillRect/>
          </a:stretch>
        </p:blipFill>
        <p:spPr>
          <a:xfrm>
            <a:off x="4051675" y="817442"/>
            <a:ext cx="2605800" cy="1699668"/>
          </a:xfrm>
          <a:prstGeom prst="rect">
            <a:avLst/>
          </a:prstGeom>
        </p:spPr>
      </p:pic>
      <p:sp>
        <p:nvSpPr>
          <p:cNvPr id="8" name="右箭头 7"/>
          <p:cNvSpPr/>
          <p:nvPr/>
        </p:nvSpPr>
        <p:spPr>
          <a:xfrm>
            <a:off x="2751221" y="1435768"/>
            <a:ext cx="802105" cy="36094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339004" y="3013555"/>
            <a:ext cx="11225233" cy="3574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0" y="1086029"/>
            <a:ext cx="11996057" cy="3353097"/>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3</a:t>
            </a:r>
            <a:r>
              <a:rPr lang="zh-CN" altLang="en-US" sz="2400" b="1" dirty="0">
                <a:sym typeface="Times New Roman" panose="02020603050405020304" pitchFamily="18" charset="0"/>
              </a:rPr>
              <a:t>）角色</a:t>
            </a:r>
            <a:r>
              <a:rPr lang="en-US" altLang="zh-CN" sz="2400" b="1" dirty="0">
                <a:sym typeface="Times New Roman" panose="02020603050405020304" pitchFamily="18" charset="0"/>
              </a:rPr>
              <a:t>---</a:t>
            </a:r>
            <a:r>
              <a:rPr lang="zh-CN" altLang="en-US" sz="2400" b="1" dirty="0">
                <a:sym typeface="Times New Roman" panose="02020603050405020304" pitchFamily="18" charset="0"/>
              </a:rPr>
              <a:t>关联端名（</a:t>
            </a:r>
            <a:r>
              <a:rPr lang="en-US" altLang="zh-CN" sz="2400" b="1" dirty="0">
                <a:sym typeface="Times New Roman" panose="02020603050405020304" pitchFamily="18" charset="0"/>
              </a:rPr>
              <a:t>role</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当一个类和另一个类发生关联时，每个类通常在关联中</a:t>
            </a:r>
            <a:r>
              <a:rPr lang="zh-CN" altLang="en-US" sz="2400" b="1" dirty="0" smtClean="0">
                <a:sym typeface="Times New Roman" panose="02020603050405020304" pitchFamily="18" charset="0"/>
              </a:rPr>
              <a:t>扮演着</a:t>
            </a:r>
            <a:r>
              <a:rPr lang="zh-CN" altLang="en-US" sz="2400" b="1" dirty="0">
                <a:sym typeface="Times New Roman" panose="02020603050405020304" pitchFamily="18" charset="0"/>
              </a:rPr>
              <a:t>某种角色。角色写在关联的两端，所以也叫关联端名。</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角色是关联中一个类对另一个类所表现出来的职责</a:t>
            </a:r>
            <a:r>
              <a:rPr lang="zh-CN" altLang="en-US" sz="2400" b="1" dirty="0" smtClean="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例如：</a:t>
            </a:r>
            <a:r>
              <a:rPr lang="en-US" altLang="zh-CN" sz="2400" b="1" dirty="0">
                <a:sym typeface="Times New Roman" panose="02020603050405020304" pitchFamily="18" charset="0"/>
              </a:rPr>
              <a:t>Person</a:t>
            </a:r>
            <a:r>
              <a:rPr lang="zh-CN" altLang="en-US" sz="2400" b="1" dirty="0">
                <a:sym typeface="Times New Roman" panose="02020603050405020304" pitchFamily="18" charset="0"/>
              </a:rPr>
              <a:t>类和</a:t>
            </a:r>
            <a:r>
              <a:rPr lang="en-US" altLang="zh-CN" sz="2400" b="1" dirty="0">
                <a:sym typeface="Times New Roman" panose="02020603050405020304" pitchFamily="18" charset="0"/>
              </a:rPr>
              <a:t>Company</a:t>
            </a:r>
            <a:r>
              <a:rPr lang="zh-CN" altLang="en-US" sz="2400" b="1" dirty="0">
                <a:sym typeface="Times New Roman" panose="02020603050405020304" pitchFamily="18" charset="0"/>
              </a:rPr>
              <a:t>类都参与了关联</a:t>
            </a:r>
            <a:r>
              <a:rPr lang="en-US" altLang="zh-CN" sz="2400" b="1" dirty="0" err="1">
                <a:sym typeface="Times New Roman" panose="02020603050405020304" pitchFamily="18" charset="0"/>
              </a:rPr>
              <a:t>WorksFor</a:t>
            </a:r>
            <a:r>
              <a:rPr lang="zh-CN" altLang="en-US" sz="2400" b="1" dirty="0">
                <a:sym typeface="Times New Roman" panose="02020603050405020304" pitchFamily="18" charset="0"/>
              </a:rPr>
              <a:t>。</a:t>
            </a:r>
            <a:r>
              <a:rPr lang="zh-CN" altLang="en-US" sz="2400" b="1" dirty="0" smtClean="0">
                <a:sym typeface="Times New Roman" panose="02020603050405020304" pitchFamily="18" charset="0"/>
              </a:rPr>
              <a:t>对于</a:t>
            </a:r>
            <a:r>
              <a:rPr lang="zh-CN" altLang="en-US" sz="2400" b="1" dirty="0">
                <a:sym typeface="Times New Roman" panose="02020603050405020304" pitchFamily="18" charset="0"/>
              </a:rPr>
              <a:t>公司来说，人是雇员（</a:t>
            </a:r>
            <a:r>
              <a:rPr lang="en-US" altLang="zh-CN" sz="2400" b="1" dirty="0">
                <a:sym typeface="Times New Roman" panose="02020603050405020304" pitchFamily="18" charset="0"/>
              </a:rPr>
              <a:t>employee</a:t>
            </a:r>
            <a:r>
              <a:rPr lang="zh-CN" altLang="en-US" sz="2400" b="1" dirty="0">
                <a:sym typeface="Times New Roman" panose="02020603050405020304" pitchFamily="18" charset="0"/>
              </a:rPr>
              <a:t>），对于人来说，公司</a:t>
            </a:r>
            <a:r>
              <a:rPr lang="zh-CN" altLang="en-US" sz="2400" b="1" dirty="0" smtClean="0">
                <a:sym typeface="Times New Roman" panose="02020603050405020304" pitchFamily="18" charset="0"/>
              </a:rPr>
              <a:t>是雇主</a:t>
            </a:r>
            <a:r>
              <a:rPr lang="zh-CN" altLang="en-US" sz="2400" b="1" dirty="0">
                <a:sym typeface="Times New Roman" panose="02020603050405020304" pitchFamily="18" charset="0"/>
              </a:rPr>
              <a:t>（</a:t>
            </a:r>
            <a:r>
              <a:rPr lang="en-US" altLang="zh-CN" sz="2400" b="1" dirty="0">
                <a:sym typeface="Times New Roman" panose="02020603050405020304" pitchFamily="18" charset="0"/>
              </a:rPr>
              <a:t>employer</a:t>
            </a:r>
            <a:r>
              <a:rPr lang="zh-CN" altLang="en-US" sz="2400" b="1" dirty="0">
                <a:sym typeface="Times New Roman" panose="02020603050405020304" pitchFamily="18" charset="0"/>
              </a:rPr>
              <a:t>）。</a:t>
            </a:r>
            <a:endParaRPr lang="en-US" sz="2400" b="1" dirty="0">
              <a:sym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611415" y="4611890"/>
            <a:ext cx="8028449" cy="1689186"/>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7368" y="908720"/>
            <a:ext cx="11233248" cy="1200329"/>
          </a:xfrm>
          <a:prstGeom prst="rect">
            <a:avLst/>
          </a:prstGeom>
        </p:spPr>
        <p:txBody>
          <a:bodyPr wrap="square">
            <a:spAutoFit/>
          </a:bodyPr>
          <a:lstStyle/>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1</a:t>
            </a:r>
            <a:r>
              <a:rPr lang="zh-CN" altLang="en-US" sz="2400" b="1" dirty="0">
                <a:sym typeface="Times New Roman" panose="02020603050405020304" pitchFamily="18" charset="0"/>
              </a:rPr>
              <a:t>）当模型中在相同的类中有多重关联（相同类之间的多种不同关联关系），就必须用关联名或角色（关联端名）来消除歧义。</a:t>
            </a:r>
            <a:endParaRPr lang="en-US" altLang="zh-CN" sz="2400" b="1" dirty="0">
              <a:sym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513007" y="2564904"/>
            <a:ext cx="8531114" cy="2592288"/>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359" y="980728"/>
            <a:ext cx="11547219" cy="1134862"/>
          </a:xfrm>
          <a:prstGeom prst="rect">
            <a:avLst/>
          </a:prstGeom>
        </p:spPr>
        <p:txBody>
          <a:bodyPr wrap="square">
            <a:spAutoFit/>
          </a:bodyPr>
          <a:lstStyle/>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2</a:t>
            </a:r>
            <a:r>
              <a:rPr lang="zh-CN" altLang="en-US" sz="2400" b="1" dirty="0">
                <a:sym typeface="Times New Roman" panose="02020603050405020304" pitchFamily="18" charset="0"/>
              </a:rPr>
              <a:t>）对于自反关联或自身关联（同一类的两个对象之间的关联），关联端名</a:t>
            </a:r>
            <a:r>
              <a:rPr lang="en-US" altLang="zh-CN" sz="2400" b="1" dirty="0">
                <a:sym typeface="Times New Roman" panose="02020603050405020304" pitchFamily="18" charset="0"/>
              </a:rPr>
              <a:t>(</a:t>
            </a:r>
            <a:r>
              <a:rPr lang="zh-CN" altLang="en-US" sz="2400" b="1" dirty="0">
                <a:sym typeface="Times New Roman" panose="02020603050405020304" pitchFamily="18" charset="0"/>
              </a:rPr>
              <a:t>角色</a:t>
            </a:r>
            <a:r>
              <a:rPr lang="en-US" altLang="zh-CN" sz="2400" b="1" dirty="0">
                <a:sym typeface="Times New Roman" panose="02020603050405020304" pitchFamily="18" charset="0"/>
              </a:rPr>
              <a:t>)</a:t>
            </a:r>
            <a:r>
              <a:rPr lang="zh-CN" altLang="en-US" sz="2400" b="1" dirty="0">
                <a:sym typeface="Times New Roman" panose="02020603050405020304" pitchFamily="18" charset="0"/>
              </a:rPr>
              <a:t>是必须的。</a:t>
            </a:r>
            <a:endParaRPr lang="en-US" altLang="zh-CN" sz="2400" b="1" dirty="0">
              <a:sym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519936" y="3212976"/>
            <a:ext cx="4325187" cy="2177507"/>
          </a:xfrm>
          <a:prstGeom prst="rect">
            <a:avLst/>
          </a:prstGeom>
        </p:spPr>
      </p:pic>
      <p:pic>
        <p:nvPicPr>
          <p:cNvPr id="4" name="图片 3"/>
          <p:cNvPicPr>
            <a:picLocks noChangeAspect="1"/>
          </p:cNvPicPr>
          <p:nvPr/>
        </p:nvPicPr>
        <p:blipFill>
          <a:blip r:embed="rId2"/>
          <a:stretch>
            <a:fillRect/>
          </a:stretch>
        </p:blipFill>
        <p:spPr>
          <a:xfrm>
            <a:off x="1351697" y="3212976"/>
            <a:ext cx="3007886" cy="2594168"/>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248887" y="641693"/>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关联关系</a:t>
            </a:r>
            <a:r>
              <a:rPr lang="en-US" altLang="zh-CN" sz="2400" b="1" dirty="0">
                <a:solidFill>
                  <a:srgbClr val="1B4580"/>
                </a:solidFill>
                <a:sym typeface="Times New Roman" panose="02020603050405020304" pitchFamily="18" charset="0"/>
              </a:rPr>
              <a:t>(association)-- multiplicity</a:t>
            </a:r>
            <a:endParaRPr lang="en-US" sz="2400" b="1" dirty="0">
              <a:solidFill>
                <a:srgbClr val="1B4580"/>
              </a:solidFill>
              <a:sym typeface="Times New Roman" panose="02020603050405020304" pitchFamily="18" charset="0"/>
            </a:endParaRPr>
          </a:p>
        </p:txBody>
      </p:sp>
      <p:sp>
        <p:nvSpPr>
          <p:cNvPr id="3" name="TextBox 76"/>
          <p:cNvSpPr txBox="1"/>
          <p:nvPr/>
        </p:nvSpPr>
        <p:spPr>
          <a:xfrm>
            <a:off x="193910" y="1311187"/>
            <a:ext cx="11284731" cy="2308324"/>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4</a:t>
            </a:r>
            <a:r>
              <a:rPr lang="zh-CN" altLang="en-US" sz="2400" b="1" dirty="0">
                <a:sym typeface="Times New Roman" panose="02020603050405020304" pitchFamily="18" charset="0"/>
              </a:rPr>
              <a:t>） 多重性（</a:t>
            </a:r>
            <a:r>
              <a:rPr lang="en-US" altLang="zh-CN" sz="2400" b="1" dirty="0">
                <a:sym typeface="Times New Roman" panose="02020603050405020304" pitchFamily="18" charset="0"/>
              </a:rPr>
              <a:t>multiplicity</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关联的多重性指某个类有多少个对象可以和另一个类的</a:t>
            </a:r>
            <a:r>
              <a:rPr lang="zh-CN" altLang="en-US" sz="2400" b="1" dirty="0" smtClean="0">
                <a:sym typeface="Times New Roman" panose="02020603050405020304" pitchFamily="18" charset="0"/>
              </a:rPr>
              <a:t>单个</a:t>
            </a:r>
            <a:r>
              <a:rPr lang="zh-CN" altLang="en-US" sz="2400" b="1" dirty="0">
                <a:sym typeface="Times New Roman" panose="02020603050405020304" pitchFamily="18" charset="0"/>
              </a:rPr>
              <a:t>对象关联。</a:t>
            </a:r>
            <a:endParaRPr lang="zh-CN" altLang="en-US" sz="2400" b="1" dirty="0">
              <a:sym typeface="Times New Roman" panose="02020603050405020304" pitchFamily="18" charset="0"/>
            </a:endParaRPr>
          </a:p>
          <a:p>
            <a:pPr algn="just">
              <a:lnSpc>
                <a:spcPct val="150000"/>
              </a:lnSpc>
            </a:pPr>
            <a:r>
              <a:rPr lang="en-US" altLang="zh-CN" sz="2400" b="1" dirty="0" smtClean="0">
                <a:sym typeface="Times New Roman" panose="02020603050405020304" pitchFamily="18" charset="0"/>
              </a:rPr>
              <a:t>• </a:t>
            </a:r>
            <a:r>
              <a:rPr lang="zh-CN" altLang="en-US" sz="2400" b="1" dirty="0">
                <a:sym typeface="Times New Roman" panose="02020603050405020304" pitchFamily="18" charset="0"/>
              </a:rPr>
              <a:t>表示多重性的方法是在参与关联的类附近的关联线上</a:t>
            </a:r>
            <a:r>
              <a:rPr lang="zh-CN" altLang="en-US" sz="2400" b="1" dirty="0" smtClean="0">
                <a:sym typeface="Times New Roman" panose="02020603050405020304" pitchFamily="18" charset="0"/>
              </a:rPr>
              <a:t>注明多重</a:t>
            </a:r>
            <a:r>
              <a:rPr lang="zh-CN" altLang="en-US" sz="2400" b="1" dirty="0">
                <a:sym typeface="Times New Roman" panose="02020603050405020304" pitchFamily="18" charset="0"/>
              </a:rPr>
              <a:t>性数值。可以表达一个取值范围、特定值、无限定</a:t>
            </a:r>
            <a:r>
              <a:rPr lang="zh-CN" altLang="en-US" sz="2400" b="1" dirty="0" smtClean="0">
                <a:sym typeface="Times New Roman" panose="02020603050405020304" pitchFamily="18" charset="0"/>
              </a:rPr>
              <a:t>的范围</a:t>
            </a:r>
            <a:r>
              <a:rPr lang="zh-CN" altLang="en-US" sz="2400" b="1" dirty="0">
                <a:sym typeface="Times New Roman" panose="02020603050405020304" pitchFamily="18" charset="0"/>
              </a:rPr>
              <a:t>或一组离散值。</a:t>
            </a: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83330" y="4005064"/>
            <a:ext cx="8174062" cy="2143327"/>
          </a:xfrm>
          <a:prstGeom prst="rect">
            <a:avLst/>
          </a:prstGeom>
        </p:spPr>
      </p:pic>
      <p:sp>
        <p:nvSpPr>
          <p:cNvPr id="5" name="矩形 4"/>
          <p:cNvSpPr/>
          <p:nvPr/>
        </p:nvSpPr>
        <p:spPr>
          <a:xfrm>
            <a:off x="8521613" y="4365104"/>
            <a:ext cx="2957028" cy="369332"/>
          </a:xfrm>
          <a:prstGeom prst="rect">
            <a:avLst/>
          </a:prstGeom>
        </p:spPr>
        <p:txBody>
          <a:bodyPr wrap="none">
            <a:spAutoFit/>
          </a:bodyPr>
          <a:lstStyle/>
          <a:p>
            <a:r>
              <a:rPr lang="pt-BR" altLang="zh-CN" b="1" dirty="0">
                <a:solidFill>
                  <a:srgbClr val="FF0000"/>
                </a:solidFill>
              </a:rPr>
              <a:t>Rose</a:t>
            </a:r>
            <a:r>
              <a:rPr lang="zh-CN" altLang="pt-BR" b="1" dirty="0">
                <a:solidFill>
                  <a:srgbClr val="FF0000"/>
                </a:solidFill>
              </a:rPr>
              <a:t>中的多重性用“</a:t>
            </a:r>
            <a:r>
              <a:rPr lang="pt-BR" altLang="zh-CN" b="1" dirty="0">
                <a:solidFill>
                  <a:srgbClr val="FF0000"/>
                </a:solidFill>
              </a:rPr>
              <a:t>n”</a:t>
            </a:r>
            <a:r>
              <a:rPr lang="zh-CN" altLang="pt-BR" b="1" dirty="0">
                <a:solidFill>
                  <a:srgbClr val="FF0000"/>
                </a:solidFill>
              </a:rPr>
              <a:t>表示</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类的关系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TextBox 75"/>
          <p:cNvSpPr txBox="1"/>
          <p:nvPr/>
        </p:nvSpPr>
        <p:spPr>
          <a:xfrm>
            <a:off x="113547" y="646707"/>
            <a:ext cx="4458454" cy="1077218"/>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关联关系</a:t>
            </a:r>
            <a:r>
              <a:rPr lang="en-US" altLang="zh-CN" sz="2400" b="1" dirty="0">
                <a:solidFill>
                  <a:srgbClr val="1B4580"/>
                </a:solidFill>
                <a:sym typeface="Times New Roman" panose="02020603050405020304" pitchFamily="18" charset="0"/>
              </a:rPr>
              <a:t>(association)</a:t>
            </a:r>
            <a:endParaRPr lang="zh-CN" altLang="en-US" sz="2400" b="1" dirty="0">
              <a:solidFill>
                <a:srgbClr val="1B4580"/>
              </a:solidFill>
              <a:sym typeface="Times New Roman" panose="02020603050405020304" pitchFamily="18" charset="0"/>
            </a:endParaRPr>
          </a:p>
          <a:p>
            <a:endParaRPr lang="en-US" sz="28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840837" y="2242333"/>
            <a:ext cx="3917019" cy="3528366"/>
          </a:xfrm>
          <a:prstGeom prst="rect">
            <a:avLst/>
          </a:prstGeom>
        </p:spPr>
      </p:pic>
      <p:pic>
        <p:nvPicPr>
          <p:cNvPr id="14" name="图片 13"/>
          <p:cNvPicPr>
            <a:picLocks noChangeAspect="1"/>
          </p:cNvPicPr>
          <p:nvPr/>
        </p:nvPicPr>
        <p:blipFill>
          <a:blip r:embed="rId2"/>
          <a:stretch>
            <a:fillRect/>
          </a:stretch>
        </p:blipFill>
        <p:spPr>
          <a:xfrm>
            <a:off x="6275275" y="1825767"/>
            <a:ext cx="5633057" cy="1212331"/>
          </a:xfrm>
          <a:prstGeom prst="rect">
            <a:avLst/>
          </a:prstGeom>
        </p:spPr>
      </p:pic>
      <p:pic>
        <p:nvPicPr>
          <p:cNvPr id="15" name="图片 14"/>
          <p:cNvPicPr>
            <a:picLocks noChangeAspect="1"/>
          </p:cNvPicPr>
          <p:nvPr/>
        </p:nvPicPr>
        <p:blipFill>
          <a:blip r:embed="rId3"/>
          <a:stretch>
            <a:fillRect/>
          </a:stretch>
        </p:blipFill>
        <p:spPr>
          <a:xfrm>
            <a:off x="6417935" y="3257204"/>
            <a:ext cx="5389425" cy="1309885"/>
          </a:xfrm>
          <a:prstGeom prst="rect">
            <a:avLst/>
          </a:prstGeom>
        </p:spPr>
      </p:pic>
      <p:pic>
        <p:nvPicPr>
          <p:cNvPr id="16" name="图片 15"/>
          <p:cNvPicPr>
            <a:picLocks noChangeAspect="1"/>
          </p:cNvPicPr>
          <p:nvPr/>
        </p:nvPicPr>
        <p:blipFill>
          <a:blip r:embed="rId4"/>
          <a:stretch>
            <a:fillRect/>
          </a:stretch>
        </p:blipFill>
        <p:spPr>
          <a:xfrm>
            <a:off x="6316594" y="4911091"/>
            <a:ext cx="4920346" cy="1190875"/>
          </a:xfrm>
          <a:prstGeom prst="rect">
            <a:avLst/>
          </a:prstGeom>
        </p:spPr>
      </p:pic>
      <p:sp>
        <p:nvSpPr>
          <p:cNvPr id="4" name="矩形 3"/>
          <p:cNvSpPr/>
          <p:nvPr/>
        </p:nvSpPr>
        <p:spPr>
          <a:xfrm>
            <a:off x="294456" y="1519807"/>
            <a:ext cx="5724644"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关联关系的本质是类和类有数量上的对应</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360" y="809327"/>
            <a:ext cx="6096000" cy="1338828"/>
          </a:xfrm>
          <a:prstGeom prst="rect">
            <a:avLst/>
          </a:prstGeom>
        </p:spPr>
        <p:txBody>
          <a:bodyPr>
            <a:spAutoFit/>
          </a:bodyPr>
          <a:lstStyle/>
          <a:p>
            <a:pPr algn="just">
              <a:lnSpc>
                <a:spcPct val="150000"/>
              </a:lnSpc>
            </a:pPr>
            <a:r>
              <a:rPr lang="zh-CN" altLang="en-US" b="1" dirty="0">
                <a:sym typeface="Times New Roman" panose="02020603050405020304" pitchFamily="18" charset="0"/>
              </a:rPr>
              <a:t>联上的多重性可以对应到类属性代码上</a:t>
            </a:r>
            <a:endParaRPr lang="zh-CN" altLang="en-US" b="1" dirty="0">
              <a:sym typeface="Times New Roman" panose="02020603050405020304" pitchFamily="18" charset="0"/>
            </a:endParaRPr>
          </a:p>
          <a:p>
            <a:pPr algn="just">
              <a:lnSpc>
                <a:spcPct val="150000"/>
              </a:lnSpc>
            </a:pPr>
            <a:r>
              <a:rPr lang="en-US" altLang="zh-CN" b="1" dirty="0">
                <a:sym typeface="Times New Roman" panose="02020603050405020304" pitchFamily="18" charset="0"/>
              </a:rPr>
              <a:t>• </a:t>
            </a:r>
            <a:r>
              <a:rPr lang="zh-CN" altLang="en-US" b="1" dirty="0">
                <a:sym typeface="Times New Roman" panose="02020603050405020304" pitchFamily="18" charset="0"/>
              </a:rPr>
              <a:t>多重性为</a:t>
            </a:r>
            <a:r>
              <a:rPr lang="en-US" altLang="zh-CN" b="1" dirty="0">
                <a:sym typeface="Times New Roman" panose="02020603050405020304" pitchFamily="18" charset="0"/>
              </a:rPr>
              <a:t>1----</a:t>
            </a:r>
            <a:r>
              <a:rPr lang="zh-CN" altLang="en-US" b="1" dirty="0">
                <a:sym typeface="Times New Roman" panose="02020603050405020304" pitchFamily="18" charset="0"/>
              </a:rPr>
              <a:t>对应属性中的单对象</a:t>
            </a:r>
            <a:endParaRPr lang="zh-CN" altLang="en-US" b="1" dirty="0">
              <a:sym typeface="Times New Roman" panose="02020603050405020304" pitchFamily="18" charset="0"/>
            </a:endParaRPr>
          </a:p>
          <a:p>
            <a:pPr algn="just">
              <a:lnSpc>
                <a:spcPct val="150000"/>
              </a:lnSpc>
            </a:pPr>
            <a:r>
              <a:rPr lang="en-US" altLang="zh-CN" b="1" dirty="0">
                <a:sym typeface="Times New Roman" panose="02020603050405020304" pitchFamily="18" charset="0"/>
              </a:rPr>
              <a:t>• </a:t>
            </a:r>
            <a:r>
              <a:rPr lang="zh-CN" altLang="en-US" b="1" dirty="0">
                <a:sym typeface="Times New Roman" panose="02020603050405020304" pitchFamily="18" charset="0"/>
              </a:rPr>
              <a:t>多重性为</a:t>
            </a:r>
            <a:r>
              <a:rPr lang="en-US" altLang="zh-CN" b="1" dirty="0">
                <a:sym typeface="Times New Roman" panose="02020603050405020304" pitchFamily="18" charset="0"/>
              </a:rPr>
              <a:t>n----</a:t>
            </a:r>
            <a:r>
              <a:rPr lang="zh-CN" altLang="en-US" b="1" dirty="0">
                <a:sym typeface="Times New Roman" panose="02020603050405020304" pitchFamily="18" charset="0"/>
              </a:rPr>
              <a:t>对应属性中的对象集合（对象数组）</a:t>
            </a:r>
            <a:endParaRPr lang="en-US" altLang="zh-CN" b="1" dirty="0">
              <a:sym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35360" y="2492895"/>
            <a:ext cx="11161240" cy="1482177"/>
          </a:xfrm>
          <a:prstGeom prst="rect">
            <a:avLst/>
          </a:prstGeom>
        </p:spPr>
      </p:pic>
      <p:pic>
        <p:nvPicPr>
          <p:cNvPr id="4" name="图片 3"/>
          <p:cNvPicPr>
            <a:picLocks noChangeAspect="1"/>
          </p:cNvPicPr>
          <p:nvPr/>
        </p:nvPicPr>
        <p:blipFill>
          <a:blip r:embed="rId2"/>
          <a:stretch>
            <a:fillRect/>
          </a:stretch>
        </p:blipFill>
        <p:spPr>
          <a:xfrm>
            <a:off x="335359" y="4293096"/>
            <a:ext cx="11209075" cy="201622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67229" y="641003"/>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关联关系</a:t>
            </a:r>
            <a:r>
              <a:rPr lang="en-US" altLang="zh-CN" sz="2400" b="1" dirty="0">
                <a:solidFill>
                  <a:srgbClr val="1B4580"/>
                </a:solidFill>
                <a:sym typeface="Times New Roman" panose="02020603050405020304" pitchFamily="18" charset="0"/>
              </a:rPr>
              <a:t>(association)--constraint on association</a:t>
            </a:r>
            <a:endParaRPr lang="en-US" sz="2400" b="1" dirty="0">
              <a:solidFill>
                <a:srgbClr val="1B4580"/>
              </a:solidFill>
              <a:sym typeface="Times New Roman" panose="02020603050405020304" pitchFamily="18" charset="0"/>
            </a:endParaRPr>
          </a:p>
        </p:txBody>
      </p:sp>
      <p:sp>
        <p:nvSpPr>
          <p:cNvPr id="3" name="TextBox 76"/>
          <p:cNvSpPr txBox="1"/>
          <p:nvPr/>
        </p:nvSpPr>
        <p:spPr>
          <a:xfrm>
            <a:off x="67348" y="1451581"/>
            <a:ext cx="12094857" cy="2308324"/>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7</a:t>
            </a:r>
            <a:r>
              <a:rPr lang="zh-CN" altLang="en-US" sz="2400" b="1" dirty="0">
                <a:sym typeface="Times New Roman" panose="02020603050405020304" pitchFamily="18" charset="0"/>
              </a:rPr>
              <a:t>）关联上的约束</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关联上的多重性是集合基数上的约束，限制了与给定对象</a:t>
            </a:r>
            <a:r>
              <a:rPr lang="zh-CN" altLang="en-US" sz="2400" b="1" dirty="0" smtClean="0">
                <a:sym typeface="Times New Roman" panose="02020603050405020304" pitchFamily="18" charset="0"/>
              </a:rPr>
              <a:t>相关的</a:t>
            </a:r>
            <a:r>
              <a:rPr lang="zh-CN" altLang="en-US" sz="2400" b="1" dirty="0">
                <a:sym typeface="Times New Roman" panose="02020603050405020304" pitchFamily="18" charset="0"/>
              </a:rPr>
              <a:t>对象数量</a:t>
            </a:r>
            <a:r>
              <a:rPr lang="zh-CN" altLang="en-US" sz="2400" b="1" dirty="0" smtClean="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关联端上“多”侧对象常常没有明确的顺序，可以看成集合</a:t>
            </a:r>
            <a:r>
              <a:rPr lang="zh-CN" altLang="en-US" sz="2400" b="1" dirty="0" smtClean="0">
                <a:sym typeface="Times New Roman" panose="02020603050405020304" pitchFamily="18" charset="0"/>
              </a:rPr>
              <a:t>。关联</a:t>
            </a:r>
            <a:r>
              <a:rPr lang="zh-CN" altLang="en-US" sz="2400" b="1" dirty="0">
                <a:sym typeface="Times New Roman" panose="02020603050405020304" pitchFamily="18" charset="0"/>
              </a:rPr>
              <a:t>端上“多”侧对象如果需要有明确顺序可以用</a:t>
            </a:r>
            <a:r>
              <a:rPr lang="en-US" altLang="zh-CN" sz="2400" b="1" dirty="0">
                <a:sym typeface="Times New Roman" panose="02020603050405020304" pitchFamily="18" charset="0"/>
              </a:rPr>
              <a:t>{ordered</a:t>
            </a:r>
            <a:r>
              <a:rPr lang="en-US" altLang="zh-CN" sz="2400" b="1" dirty="0" smtClean="0">
                <a:sym typeface="Times New Roman" panose="02020603050405020304" pitchFamily="18" charset="0"/>
              </a:rPr>
              <a:t>}</a:t>
            </a:r>
            <a:r>
              <a:rPr lang="zh-CN" altLang="en-US" sz="2400" b="1" dirty="0" smtClean="0">
                <a:sym typeface="Times New Roman" panose="02020603050405020304" pitchFamily="18" charset="0"/>
              </a:rPr>
              <a:t>进行</a:t>
            </a:r>
            <a:r>
              <a:rPr lang="zh-CN" altLang="en-US" sz="2400" b="1" dirty="0">
                <a:sym typeface="Times New Roman" panose="02020603050405020304" pitchFamily="18" charset="0"/>
              </a:rPr>
              <a:t>约束，建立一个有序的对象集合。</a:t>
            </a:r>
            <a:endParaRPr lang="en-US" sz="2400" b="1" dirty="0">
              <a:sym typeface="Times New Roman" panose="02020603050405020304" pitchFamily="18" charset="0"/>
            </a:endParaRPr>
          </a:p>
        </p:txBody>
      </p:sp>
      <p:sp>
        <p:nvSpPr>
          <p:cNvPr id="4" name="矩形 3"/>
          <p:cNvSpPr/>
          <p:nvPr/>
        </p:nvSpPr>
        <p:spPr>
          <a:xfrm>
            <a:off x="4926113" y="6479086"/>
            <a:ext cx="1107996" cy="369332"/>
          </a:xfrm>
          <a:prstGeom prst="rect">
            <a:avLst/>
          </a:prstGeom>
        </p:spPr>
        <p:txBody>
          <a:bodyPr wrap="none">
            <a:spAutoFit/>
          </a:bodyPr>
          <a:lstStyle/>
          <a:p>
            <a:r>
              <a:rPr lang="zh-CN" altLang="en-US" b="1" dirty="0">
                <a:solidFill>
                  <a:srgbClr val="FF0000"/>
                </a:solidFill>
              </a:rPr>
              <a:t>有序关联</a:t>
            </a:r>
            <a:endParaRPr lang="zh-CN" altLang="en-US" b="1" dirty="0">
              <a:solidFill>
                <a:srgbClr val="FF0000"/>
              </a:solidFill>
            </a:endParaRPr>
          </a:p>
        </p:txBody>
      </p:sp>
      <p:pic>
        <p:nvPicPr>
          <p:cNvPr id="5" name="图片 4"/>
          <p:cNvPicPr>
            <a:picLocks noChangeAspect="1"/>
          </p:cNvPicPr>
          <p:nvPr/>
        </p:nvPicPr>
        <p:blipFill>
          <a:blip r:embed="rId1"/>
          <a:stretch>
            <a:fillRect/>
          </a:stretch>
        </p:blipFill>
        <p:spPr>
          <a:xfrm>
            <a:off x="2123015" y="4188959"/>
            <a:ext cx="8134241" cy="198203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引言</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7" name="Oval 4"/>
          <p:cNvSpPr>
            <a:spLocks noChangeArrowheads="1"/>
          </p:cNvSpPr>
          <p:nvPr/>
        </p:nvSpPr>
        <p:spPr bwMode="auto">
          <a:xfrm>
            <a:off x="3071639" y="1340743"/>
            <a:ext cx="2663825" cy="8636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用例分析</a:t>
            </a:r>
            <a:endParaRPr lang="zh-CN" altLang="en-US" sz="2400" b="1">
              <a:solidFill>
                <a:schemeClr val="bg1"/>
              </a:solidFill>
            </a:endParaRPr>
          </a:p>
        </p:txBody>
      </p:sp>
      <p:sp>
        <p:nvSpPr>
          <p:cNvPr id="8" name="Rectangle 5"/>
          <p:cNvSpPr>
            <a:spLocks noChangeArrowheads="1"/>
          </p:cNvSpPr>
          <p:nvPr/>
        </p:nvSpPr>
        <p:spPr bwMode="auto">
          <a:xfrm>
            <a:off x="1990552" y="3428306"/>
            <a:ext cx="1944687" cy="7207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用例模型</a:t>
            </a:r>
            <a:endParaRPr lang="zh-CN" altLang="en-US" sz="2400" b="1">
              <a:solidFill>
                <a:schemeClr val="bg1"/>
              </a:solidFill>
            </a:endParaRPr>
          </a:p>
        </p:txBody>
      </p:sp>
      <p:sp>
        <p:nvSpPr>
          <p:cNvPr id="12" name="Line 6"/>
          <p:cNvSpPr>
            <a:spLocks noChangeShapeType="1"/>
          </p:cNvSpPr>
          <p:nvPr/>
        </p:nvSpPr>
        <p:spPr bwMode="auto">
          <a:xfrm flipV="1">
            <a:off x="2711277" y="2132906"/>
            <a:ext cx="936625" cy="12954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chemeClr val="bg1"/>
              </a:solidFill>
            </a:endParaRPr>
          </a:p>
        </p:txBody>
      </p:sp>
      <p:sp>
        <p:nvSpPr>
          <p:cNvPr id="13" name="Rectangle 7"/>
          <p:cNvSpPr>
            <a:spLocks noChangeArrowheads="1"/>
          </p:cNvSpPr>
          <p:nvPr/>
        </p:nvSpPr>
        <p:spPr bwMode="auto">
          <a:xfrm>
            <a:off x="5087764" y="3428306"/>
            <a:ext cx="2376488" cy="7207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静态模型</a:t>
            </a:r>
            <a:endParaRPr lang="zh-CN" altLang="en-US" sz="2400" b="1">
              <a:solidFill>
                <a:schemeClr val="bg1"/>
              </a:solidFill>
            </a:endParaRPr>
          </a:p>
          <a:p>
            <a:pPr algn="ctr"/>
            <a:r>
              <a:rPr lang="zh-CN" altLang="en-US" sz="2400" b="1">
                <a:solidFill>
                  <a:schemeClr val="bg1"/>
                </a:solidFill>
              </a:rPr>
              <a:t>（类图、对象图）</a:t>
            </a:r>
            <a:endParaRPr lang="zh-CN" altLang="en-US" sz="2400" b="1">
              <a:solidFill>
                <a:schemeClr val="bg1"/>
              </a:solidFill>
            </a:endParaRPr>
          </a:p>
        </p:txBody>
      </p:sp>
      <p:sp>
        <p:nvSpPr>
          <p:cNvPr id="14" name="Rectangle 8"/>
          <p:cNvSpPr>
            <a:spLocks noChangeArrowheads="1"/>
          </p:cNvSpPr>
          <p:nvPr/>
        </p:nvSpPr>
        <p:spPr bwMode="auto">
          <a:xfrm>
            <a:off x="7680152" y="3428306"/>
            <a:ext cx="1871662" cy="7207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动态模型</a:t>
            </a:r>
            <a:endParaRPr lang="zh-CN" altLang="en-US" sz="2400" b="1">
              <a:solidFill>
                <a:schemeClr val="bg1"/>
              </a:solidFill>
            </a:endParaRPr>
          </a:p>
        </p:txBody>
      </p:sp>
      <p:sp>
        <p:nvSpPr>
          <p:cNvPr id="15" name="Rectangle 9"/>
          <p:cNvSpPr>
            <a:spLocks noChangeArrowheads="1"/>
          </p:cNvSpPr>
          <p:nvPr/>
        </p:nvSpPr>
        <p:spPr bwMode="auto">
          <a:xfrm>
            <a:off x="4871864" y="3140968"/>
            <a:ext cx="4895850" cy="1295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16" name="Text Box 10"/>
          <p:cNvSpPr txBox="1">
            <a:spLocks noChangeArrowheads="1"/>
          </p:cNvSpPr>
          <p:nvPr/>
        </p:nvSpPr>
        <p:spPr bwMode="auto">
          <a:xfrm>
            <a:off x="6651452" y="443636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分析模型的核心</a:t>
            </a:r>
            <a:endParaRPr lang="zh-CN" altLang="en-US"/>
          </a:p>
        </p:txBody>
      </p:sp>
      <p:sp>
        <p:nvSpPr>
          <p:cNvPr id="17" name="Line 12"/>
          <p:cNvSpPr>
            <a:spLocks noChangeShapeType="1"/>
          </p:cNvSpPr>
          <p:nvPr/>
        </p:nvSpPr>
        <p:spPr bwMode="auto">
          <a:xfrm>
            <a:off x="5375102" y="1915418"/>
            <a:ext cx="1728787" cy="122555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chemeClr val="bg1"/>
              </a:solidFill>
            </a:endParaRPr>
          </a:p>
        </p:txBody>
      </p:sp>
      <p:sp>
        <p:nvSpPr>
          <p:cNvPr id="18" name="矩形 17"/>
          <p:cNvSpPr/>
          <p:nvPr/>
        </p:nvSpPr>
        <p:spPr>
          <a:xfrm>
            <a:off x="890394" y="5157146"/>
            <a:ext cx="10352701" cy="954107"/>
          </a:xfrm>
          <a:prstGeom prst="rect">
            <a:avLst/>
          </a:prstGeom>
        </p:spPr>
        <p:txBody>
          <a:bodyPr wrap="square">
            <a:spAutoFit/>
          </a:bodyPr>
          <a:lstStyle/>
          <a:p>
            <a:r>
              <a:rPr lang="en-US" altLang="zh-CN" sz="2800" dirty="0" smtClean="0"/>
              <a:t>UML</a:t>
            </a:r>
            <a:r>
              <a:rPr lang="zh-CN" altLang="en-US" sz="2800" dirty="0"/>
              <a:t>中，静态建模用以描述系统的组织和结构，而动态建模则用以描述系统的行为和动作。两者共同构建和描述系统的整体模型。</a:t>
            </a:r>
            <a:endParaRPr lang="zh-CN" alt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193910" y="665875"/>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关联关系</a:t>
            </a:r>
            <a:r>
              <a:rPr lang="en-US" altLang="zh-CN" sz="2400" b="1" dirty="0">
                <a:solidFill>
                  <a:srgbClr val="1B4580"/>
                </a:solidFill>
                <a:sym typeface="Times New Roman" panose="02020603050405020304" pitchFamily="18" charset="0"/>
              </a:rPr>
              <a:t>(association)--derived- association</a:t>
            </a:r>
            <a:endParaRPr lang="en-US" sz="2400" b="1" dirty="0">
              <a:solidFill>
                <a:srgbClr val="1B4580"/>
              </a:solidFill>
              <a:sym typeface="Times New Roman" panose="02020603050405020304" pitchFamily="18" charset="0"/>
            </a:endParaRPr>
          </a:p>
        </p:txBody>
      </p:sp>
      <p:sp>
        <p:nvSpPr>
          <p:cNvPr id="3" name="TextBox 76"/>
          <p:cNvSpPr txBox="1"/>
          <p:nvPr/>
        </p:nvSpPr>
        <p:spPr>
          <a:xfrm>
            <a:off x="193910" y="1463421"/>
            <a:ext cx="11605658" cy="2308324"/>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ym typeface="Times New Roman" panose="02020603050405020304" pitchFamily="18" charset="0"/>
              </a:rPr>
              <a:t>(8) </a:t>
            </a:r>
            <a:r>
              <a:rPr lang="zh-CN" altLang="en-US" sz="2400" b="1" dirty="0">
                <a:sym typeface="Times New Roman" panose="02020603050405020304" pitchFamily="18" charset="0"/>
              </a:rPr>
              <a:t>派生关联</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派生关联（</a:t>
            </a:r>
            <a:r>
              <a:rPr lang="en-US" altLang="zh-CN" sz="2400" b="1" dirty="0">
                <a:sym typeface="Times New Roman" panose="02020603050405020304" pitchFamily="18" charset="0"/>
              </a:rPr>
              <a:t>derived association</a:t>
            </a:r>
            <a:r>
              <a:rPr lang="zh-CN" altLang="en-US" sz="2400" b="1" dirty="0">
                <a:sym typeface="Times New Roman" panose="02020603050405020304" pitchFamily="18" charset="0"/>
              </a:rPr>
              <a:t>）是指可以从其他</a:t>
            </a:r>
            <a:r>
              <a:rPr lang="zh-CN" altLang="en-US" sz="2400" b="1" dirty="0" smtClean="0">
                <a:sym typeface="Times New Roman" panose="02020603050405020304" pitchFamily="18" charset="0"/>
              </a:rPr>
              <a:t>关联计算</a:t>
            </a:r>
            <a:r>
              <a:rPr lang="zh-CN" altLang="en-US" sz="2400" b="1" dirty="0">
                <a:sym typeface="Times New Roman" panose="02020603050405020304" pitchFamily="18" charset="0"/>
              </a:rPr>
              <a:t>推演得到的关联。</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派生关联的名字前需要加一个斜杠“</a:t>
            </a:r>
            <a:r>
              <a:rPr lang="en-US" altLang="zh-CN" sz="2400" b="1" dirty="0">
                <a:sym typeface="Times New Roman" panose="02020603050405020304" pitchFamily="18" charset="0"/>
              </a:rPr>
              <a:t>/”</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在生成代码时，派生关联都不产生相应的代码。</a:t>
            </a:r>
            <a:endParaRPr lang="en-US" sz="2400" b="1" dirty="0">
              <a:sym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5125" y="829945"/>
            <a:ext cx="11489690" cy="3046095"/>
          </a:xfrm>
          <a:prstGeom prst="rect">
            <a:avLst/>
          </a:prstGeom>
          <a:noFill/>
        </p:spPr>
        <p:txBody>
          <a:bodyPr wrap="square" rtlCol="0" anchor="t">
            <a:sp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考虑一个电影和演员之间的关联。设计一个</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电影类（Movie）</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一个演员类（Actor）</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，要求一个电影可以包含多个演员，而一个演员可以参演多部电影。应该如何描述这种关联关系的类关系模型？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A) 电影类中包含一个演员列表作为属性，演员类中包含一个电影对象作为属性。</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B) 电影类中包含一个电影对象作为属性，演员类中包含一个演员列表作为属性。</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C) 电影类和演员类无需相互关联，可以独立存在。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D) 电影类和演员类应该是相互继承关系。</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22275" y="4464050"/>
            <a:ext cx="11186160" cy="1322070"/>
          </a:xfrm>
          <a:prstGeom prst="rect">
            <a:avLst/>
          </a:prstGeom>
          <a:solidFill>
            <a:schemeClr val="accent1">
              <a:lumMod val="20000"/>
              <a:lumOff val="80000"/>
            </a:schemeClr>
          </a:solidFill>
          <a:ln>
            <a:solidFill>
              <a:schemeClr val="accent1"/>
            </a:solidFill>
          </a:ln>
        </p:spPr>
        <p:txBody>
          <a:bodyPr wrap="square" rtlCol="0" anchor="t">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答案：A) 电影类中包含一个演员列表作为属性，演员类中包含一个电影对象作为属性。</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解析：根据题目要求，一个电影可以包含多个演员，而一个演员可以参演多部电影。因此，可以使用电影类中的属性来保存参演演员的列表，而演员类中的属性可以保存所参演的电影对象。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3225" y="868045"/>
            <a:ext cx="11139805" cy="3046095"/>
          </a:xfrm>
          <a:prstGeom prst="rect">
            <a:avLst/>
          </a:prstGeom>
          <a:noFill/>
        </p:spPr>
        <p:txBody>
          <a:bodyPr wrap="square" rtlCol="0" anchor="t">
            <a:sp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考虑一个员工和上级之间的关联。设计一个</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员工类（Employee）</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，要求一个员工可以有一个上级（即上级也是员工），而一个上级可以有多个下属员工。应该如何描述这种自关联关系的类关系模型？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A) 员工类中包含一个上级对象作为属性，上级对象也是员工类的实例。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B) 员工类中包含一个下属员工列表作为属性，下属员工也是员工类的实例。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C) 员工类和上级类无需相互关联，可以独立存在。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D) 员工类和上级类应该是相互继承关系。</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03225" y="4246245"/>
            <a:ext cx="11423015" cy="1630045"/>
          </a:xfrm>
          <a:prstGeom prst="rect">
            <a:avLst/>
          </a:prstGeom>
          <a:solidFill>
            <a:schemeClr val="accent1">
              <a:lumMod val="20000"/>
              <a:lumOff val="80000"/>
            </a:schemeClr>
          </a:solidFill>
          <a:ln>
            <a:solidFill>
              <a:schemeClr val="accent1">
                <a:lumMod val="75000"/>
              </a:schemeClr>
            </a:solidFill>
          </a:ln>
        </p:spPr>
        <p:txBody>
          <a:bodyPr wrap="square" rtlCol="0" anchor="t">
            <a:spAutoFit/>
          </a:bodyPr>
          <a:p>
            <a:pPr algn="l">
              <a:buClrTx/>
              <a:buSzTx/>
              <a:buFontTx/>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答案：A) 员工类中包含一个上级对象作为属性，上级对象也是员工类的实例。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解析：根据题目要求，一个员工可以有一个上级，而一个上级可以有多个下属员工。因此，可以使用员工类中的属性来保存上级员工的对象，同时上级员工也是员工类的实例，可以具备相同的属性和方法。</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6"/>
          <p:cNvSpPr txBox="1"/>
          <p:nvPr/>
        </p:nvSpPr>
        <p:spPr>
          <a:xfrm>
            <a:off x="164711" y="936777"/>
            <a:ext cx="11717868" cy="2799100"/>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9</a:t>
            </a:r>
            <a:r>
              <a:rPr lang="zh-CN" altLang="en-US" sz="2400" b="1" dirty="0">
                <a:sym typeface="Times New Roman" panose="02020603050405020304" pitchFamily="18" charset="0"/>
              </a:rPr>
              <a:t>）关联类</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和类一样，关联本身也可以有自己的属性和操作。此时</a:t>
            </a:r>
            <a:r>
              <a:rPr lang="zh-CN" altLang="en-US" sz="2400" b="1" dirty="0" smtClean="0">
                <a:sym typeface="Times New Roman" panose="02020603050405020304" pitchFamily="18" charset="0"/>
              </a:rPr>
              <a:t>，这个</a:t>
            </a:r>
            <a:r>
              <a:rPr lang="zh-CN" altLang="en-US" sz="2400" b="1" dirty="0">
                <a:sym typeface="Times New Roman" panose="02020603050405020304" pitchFamily="18" charset="0"/>
              </a:rPr>
              <a:t>关联实际上是个关联类。</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关联类的可视化表示方式与一般的类相同，但是要用一</a:t>
            </a:r>
            <a:r>
              <a:rPr lang="zh-CN" altLang="en-US" sz="2400" b="1" dirty="0" smtClean="0">
                <a:sym typeface="Times New Roman" panose="02020603050405020304" pitchFamily="18" charset="0"/>
              </a:rPr>
              <a:t>条虚线</a:t>
            </a:r>
            <a:r>
              <a:rPr lang="zh-CN" altLang="en-US" sz="2400" b="1" dirty="0">
                <a:sym typeface="Times New Roman" panose="02020603050405020304" pitchFamily="18" charset="0"/>
              </a:rPr>
              <a:t>把关联类和对应的关联线连接起来，来标识关联的</a:t>
            </a:r>
            <a:r>
              <a:rPr lang="zh-CN" altLang="en-US" sz="2400" b="1" dirty="0" smtClean="0">
                <a:sym typeface="Times New Roman" panose="02020603050405020304" pitchFamily="18" charset="0"/>
              </a:rPr>
              <a:t>一些</a:t>
            </a:r>
            <a:r>
              <a:rPr lang="zh-CN" altLang="en-US" sz="2400" b="1" dirty="0">
                <a:sym typeface="Times New Roman" panose="02020603050405020304" pitchFamily="18" charset="0"/>
              </a:rPr>
              <a:t>附加信息。</a:t>
            </a:r>
            <a:endParaRPr lang="en-US" sz="2400" b="1" dirty="0">
              <a:sym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2639615" y="3277074"/>
            <a:ext cx="6802195" cy="3168352"/>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222977" y="792016"/>
            <a:ext cx="2031325" cy="461665"/>
          </a:xfrm>
          <a:prstGeom prst="rect">
            <a:avLst/>
          </a:prstGeom>
          <a:noFill/>
        </p:spPr>
        <p:txBody>
          <a:bodyPr wrap="none" rtlCol="0">
            <a:spAutoFit/>
          </a:bodyPr>
          <a:lstStyle/>
          <a:p>
            <a:r>
              <a:rPr lang="zh-CN" altLang="en-US" sz="2400" b="1" dirty="0">
                <a:solidFill>
                  <a:srgbClr val="1B4580"/>
                </a:solidFill>
                <a:sym typeface="Times New Roman" panose="02020603050405020304" pitchFamily="18" charset="0"/>
              </a:rPr>
              <a:t>类之间的关系</a:t>
            </a:r>
            <a:endParaRPr lang="en-US" sz="2400" b="1" dirty="0">
              <a:solidFill>
                <a:srgbClr val="1B4580"/>
              </a:solidFill>
              <a:sym typeface="Times New Roman" panose="02020603050405020304" pitchFamily="18" charset="0"/>
            </a:endParaRPr>
          </a:p>
        </p:txBody>
      </p:sp>
      <p:sp>
        <p:nvSpPr>
          <p:cNvPr id="3" name="TextBox 76"/>
          <p:cNvSpPr txBox="1"/>
          <p:nvPr/>
        </p:nvSpPr>
        <p:spPr>
          <a:xfrm>
            <a:off x="222977" y="1389202"/>
            <a:ext cx="6065465" cy="5632311"/>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t>(1) </a:t>
            </a:r>
            <a:r>
              <a:rPr lang="zh-CN" altLang="en-US" sz="2400" b="1" dirty="0"/>
              <a:t>关联（</a:t>
            </a:r>
            <a:r>
              <a:rPr lang="en-US" altLang="zh-CN" sz="2400" b="1" dirty="0"/>
              <a:t>association</a:t>
            </a:r>
            <a:r>
              <a:rPr lang="zh-CN" altLang="en-US" sz="2400" b="1" dirty="0"/>
              <a:t>）</a:t>
            </a:r>
            <a:endParaRPr lang="zh-CN" altLang="en-US" sz="2400" b="1" dirty="0"/>
          </a:p>
          <a:p>
            <a:pPr algn="just">
              <a:lnSpc>
                <a:spcPct val="150000"/>
              </a:lnSpc>
            </a:pPr>
            <a:endParaRPr lang="zh-CN" altLang="en-US" sz="2400" b="1" dirty="0"/>
          </a:p>
          <a:p>
            <a:pPr algn="just">
              <a:lnSpc>
                <a:spcPct val="150000"/>
              </a:lnSpc>
            </a:pPr>
            <a:r>
              <a:rPr lang="en-US" altLang="zh-CN" sz="2400" b="1" dirty="0">
                <a:solidFill>
                  <a:srgbClr val="FF0000"/>
                </a:solidFill>
              </a:rPr>
              <a:t>(2) </a:t>
            </a:r>
            <a:r>
              <a:rPr lang="zh-CN" altLang="en-US" sz="2400" b="1" dirty="0">
                <a:solidFill>
                  <a:srgbClr val="FF0000"/>
                </a:solidFill>
              </a:rPr>
              <a:t>泛化 （</a:t>
            </a:r>
            <a:r>
              <a:rPr lang="en-US" altLang="zh-CN" sz="2400" b="1" dirty="0">
                <a:solidFill>
                  <a:srgbClr val="FF0000"/>
                </a:solidFill>
              </a:rPr>
              <a:t>generalization</a:t>
            </a:r>
            <a:r>
              <a:rPr lang="zh-CN" altLang="en-US" sz="2400" b="1" dirty="0">
                <a:solidFill>
                  <a:srgbClr val="FF0000"/>
                </a:solidFill>
              </a:rPr>
              <a:t>）</a:t>
            </a:r>
            <a:endParaRPr lang="zh-CN" altLang="en-US" sz="2400" b="1" dirty="0">
              <a:solidFill>
                <a:srgbClr val="FF0000"/>
              </a:solidFill>
            </a:endParaRPr>
          </a:p>
          <a:p>
            <a:pPr algn="just">
              <a:lnSpc>
                <a:spcPct val="150000"/>
              </a:lnSpc>
            </a:pPr>
            <a:endParaRPr lang="zh-CN" altLang="en-US" sz="2400" b="1" dirty="0"/>
          </a:p>
          <a:p>
            <a:pPr algn="just">
              <a:lnSpc>
                <a:spcPct val="150000"/>
              </a:lnSpc>
            </a:pPr>
            <a:r>
              <a:rPr lang="en-US" altLang="zh-CN" sz="2400" b="1" dirty="0"/>
              <a:t>(3) </a:t>
            </a:r>
            <a:r>
              <a:rPr lang="zh-CN" altLang="en-US" sz="2400" b="1" dirty="0"/>
              <a:t>聚合（</a:t>
            </a:r>
            <a:r>
              <a:rPr lang="en-US" altLang="zh-CN" sz="2400" b="1" dirty="0"/>
              <a:t>aggregation</a:t>
            </a:r>
            <a:r>
              <a:rPr lang="zh-CN" altLang="en-US" sz="2400" b="1" dirty="0" smtClean="0"/>
              <a:t>）组合</a:t>
            </a:r>
            <a:r>
              <a:rPr lang="zh-CN" altLang="en-US" sz="2400" b="1" dirty="0"/>
              <a:t>（</a:t>
            </a:r>
            <a:r>
              <a:rPr lang="en-US" altLang="zh-CN" sz="2400" b="1" dirty="0"/>
              <a:t>composition</a:t>
            </a:r>
            <a:r>
              <a:rPr lang="zh-CN" altLang="en-US" sz="2400" b="1" dirty="0" smtClean="0"/>
              <a:t>）</a:t>
            </a:r>
            <a:endParaRPr lang="en-US" altLang="zh-CN" sz="2400" b="1" dirty="0" smtClean="0"/>
          </a:p>
          <a:p>
            <a:pPr algn="just">
              <a:lnSpc>
                <a:spcPct val="150000"/>
              </a:lnSpc>
            </a:pPr>
            <a:endParaRPr lang="en-US" sz="2400" b="1" dirty="0" smtClean="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(4) </a:t>
            </a:r>
            <a:r>
              <a:rPr lang="zh-CN" altLang="en-US" sz="2400" b="1" dirty="0">
                <a:sym typeface="Times New Roman" panose="02020603050405020304" pitchFamily="18" charset="0"/>
              </a:rPr>
              <a:t>实现（</a:t>
            </a:r>
            <a:r>
              <a:rPr lang="en-US" sz="2400" b="1" dirty="0">
                <a:sym typeface="Times New Roman" panose="02020603050405020304" pitchFamily="18" charset="0"/>
              </a:rPr>
              <a:t>realization）</a:t>
            </a:r>
            <a:endParaRPr lang="en-US" sz="2400" b="1" dirty="0">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a:p>
            <a:pPr algn="just">
              <a:lnSpc>
                <a:spcPct val="150000"/>
              </a:lnSpc>
            </a:pPr>
            <a:r>
              <a:rPr lang="en-US" sz="2400" b="1" dirty="0">
                <a:sym typeface="Times New Roman" panose="02020603050405020304" pitchFamily="18" charset="0"/>
              </a:rPr>
              <a:t>(5)</a:t>
            </a:r>
            <a:r>
              <a:rPr lang="zh-CN" altLang="en-US" sz="2400" b="1" dirty="0">
                <a:sym typeface="Times New Roman" panose="02020603050405020304" pitchFamily="18" charset="0"/>
              </a:rPr>
              <a:t>依赖 （</a:t>
            </a:r>
            <a:r>
              <a:rPr lang="en-US" sz="2400" b="1" dirty="0">
                <a:sym typeface="Times New Roman" panose="02020603050405020304" pitchFamily="18" charset="0"/>
              </a:rPr>
              <a:t>dependency）</a:t>
            </a:r>
            <a:endParaRPr lang="en-US" sz="2400" b="1" dirty="0">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512431" y="1053626"/>
            <a:ext cx="4860275" cy="1166733"/>
          </a:xfrm>
          <a:prstGeom prst="rect">
            <a:avLst/>
          </a:prstGeom>
        </p:spPr>
      </p:pic>
      <p:pic>
        <p:nvPicPr>
          <p:cNvPr id="5" name="图片 4"/>
          <p:cNvPicPr>
            <a:picLocks noChangeAspect="1"/>
          </p:cNvPicPr>
          <p:nvPr/>
        </p:nvPicPr>
        <p:blipFill>
          <a:blip r:embed="rId2"/>
          <a:stretch>
            <a:fillRect/>
          </a:stretch>
        </p:blipFill>
        <p:spPr>
          <a:xfrm>
            <a:off x="6526722" y="2216517"/>
            <a:ext cx="4628056" cy="1139915"/>
          </a:xfrm>
          <a:prstGeom prst="rect">
            <a:avLst/>
          </a:prstGeom>
        </p:spPr>
      </p:pic>
      <p:pic>
        <p:nvPicPr>
          <p:cNvPr id="6" name="图片 5"/>
          <p:cNvPicPr>
            <a:picLocks noChangeAspect="1"/>
          </p:cNvPicPr>
          <p:nvPr/>
        </p:nvPicPr>
        <p:blipFill>
          <a:blip r:embed="rId3"/>
          <a:stretch>
            <a:fillRect/>
          </a:stretch>
        </p:blipFill>
        <p:spPr>
          <a:xfrm>
            <a:off x="6541013" y="3417638"/>
            <a:ext cx="4625830" cy="1575441"/>
          </a:xfrm>
          <a:prstGeom prst="rect">
            <a:avLst/>
          </a:prstGeom>
        </p:spPr>
      </p:pic>
      <p:pic>
        <p:nvPicPr>
          <p:cNvPr id="7" name="图片 6"/>
          <p:cNvPicPr>
            <a:picLocks noChangeAspect="1"/>
          </p:cNvPicPr>
          <p:nvPr/>
        </p:nvPicPr>
        <p:blipFill>
          <a:blip r:embed="rId4"/>
          <a:stretch>
            <a:fillRect/>
          </a:stretch>
        </p:blipFill>
        <p:spPr>
          <a:xfrm>
            <a:off x="6512430" y="5068692"/>
            <a:ext cx="4358303" cy="964226"/>
          </a:xfrm>
          <a:prstGeom prst="rect">
            <a:avLst/>
          </a:prstGeom>
        </p:spPr>
      </p:pic>
      <p:pic>
        <p:nvPicPr>
          <p:cNvPr id="8" name="图片 7"/>
          <p:cNvPicPr>
            <a:picLocks noChangeAspect="1"/>
          </p:cNvPicPr>
          <p:nvPr/>
        </p:nvPicPr>
        <p:blipFill>
          <a:blip r:embed="rId5"/>
          <a:stretch>
            <a:fillRect/>
          </a:stretch>
        </p:blipFill>
        <p:spPr>
          <a:xfrm>
            <a:off x="6506370" y="6101077"/>
            <a:ext cx="4364363" cy="75692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87688" y="627693"/>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泛化关系</a:t>
            </a:r>
            <a:r>
              <a:rPr lang="en-US" altLang="zh-CN" sz="2400" b="1" dirty="0">
                <a:solidFill>
                  <a:srgbClr val="1B4580"/>
                </a:solidFill>
                <a:sym typeface="Times New Roman" panose="02020603050405020304" pitchFamily="18" charset="0"/>
              </a:rPr>
              <a:t>(generalization)</a:t>
            </a:r>
            <a:endParaRPr lang="en-US" sz="2400" b="1" dirty="0">
              <a:solidFill>
                <a:srgbClr val="1B4580"/>
              </a:solidFill>
              <a:sym typeface="Times New Roman" panose="02020603050405020304" pitchFamily="18" charset="0"/>
            </a:endParaRPr>
          </a:p>
        </p:txBody>
      </p:sp>
      <p:sp>
        <p:nvSpPr>
          <p:cNvPr id="3" name="TextBox 76"/>
          <p:cNvSpPr txBox="1"/>
          <p:nvPr/>
        </p:nvSpPr>
        <p:spPr>
          <a:xfrm>
            <a:off x="97143" y="1248804"/>
            <a:ext cx="12094857" cy="1754326"/>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泛化关系是指一般元素和特殊元素的分类关系。</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泛化关系可以用于类、用例、参与者以及其他模型元素。</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泛化关系描述了一种“</a:t>
            </a:r>
            <a:r>
              <a:rPr lang="en-US" altLang="zh-CN" sz="2400" b="1" dirty="0">
                <a:sym typeface="Times New Roman" panose="02020603050405020304" pitchFamily="18" charset="0"/>
              </a:rPr>
              <a:t>is a kind of” </a:t>
            </a:r>
            <a:r>
              <a:rPr lang="zh-CN" altLang="en-US" sz="2400" b="1" dirty="0">
                <a:sym typeface="Times New Roman" panose="02020603050405020304" pitchFamily="18" charset="0"/>
              </a:rPr>
              <a:t>的关系，因为子类的</a:t>
            </a:r>
            <a:r>
              <a:rPr lang="zh-CN" altLang="en-US" sz="2400" b="1" dirty="0" smtClean="0">
                <a:sym typeface="Times New Roman" panose="02020603050405020304" pitchFamily="18" charset="0"/>
              </a:rPr>
              <a:t>每个</a:t>
            </a:r>
            <a:r>
              <a:rPr lang="zh-CN" altLang="en-US" sz="2400" b="1" dirty="0">
                <a:sym typeface="Times New Roman" panose="02020603050405020304" pitchFamily="18" charset="0"/>
              </a:rPr>
              <a:t>实例也都是父类的实例。</a:t>
            </a: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148051" y="3109469"/>
            <a:ext cx="5963524" cy="1510164"/>
          </a:xfrm>
          <a:prstGeom prst="rect">
            <a:avLst/>
          </a:prstGeom>
        </p:spPr>
      </p:pic>
      <p:pic>
        <p:nvPicPr>
          <p:cNvPr id="5" name="图片 4"/>
          <p:cNvPicPr>
            <a:picLocks noChangeAspect="1"/>
          </p:cNvPicPr>
          <p:nvPr/>
        </p:nvPicPr>
        <p:blipFill>
          <a:blip r:embed="rId2"/>
          <a:stretch>
            <a:fillRect/>
          </a:stretch>
        </p:blipFill>
        <p:spPr>
          <a:xfrm>
            <a:off x="1217676" y="4415661"/>
            <a:ext cx="4130863" cy="2442179"/>
          </a:xfrm>
          <a:prstGeom prst="rect">
            <a:avLst/>
          </a:prstGeom>
        </p:spPr>
      </p:pic>
      <p:pic>
        <p:nvPicPr>
          <p:cNvPr id="6" name="图片 5"/>
          <p:cNvPicPr>
            <a:picLocks noChangeAspect="1"/>
          </p:cNvPicPr>
          <p:nvPr/>
        </p:nvPicPr>
        <p:blipFill>
          <a:blip r:embed="rId3"/>
          <a:stretch>
            <a:fillRect/>
          </a:stretch>
        </p:blipFill>
        <p:spPr>
          <a:xfrm>
            <a:off x="7465532" y="4490190"/>
            <a:ext cx="3810798" cy="2430148"/>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113546" y="639852"/>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泛化关系</a:t>
            </a:r>
            <a:r>
              <a:rPr lang="en-US" altLang="zh-CN" sz="2400" b="1" dirty="0">
                <a:solidFill>
                  <a:srgbClr val="1B4580"/>
                </a:solidFill>
                <a:sym typeface="Times New Roman" panose="02020603050405020304" pitchFamily="18" charset="0"/>
              </a:rPr>
              <a:t>(generalization)</a:t>
            </a:r>
            <a:endParaRPr lang="en-US" sz="2400" b="1" dirty="0">
              <a:solidFill>
                <a:srgbClr val="1B4580"/>
              </a:solidFill>
              <a:sym typeface="Times New Roman" panose="02020603050405020304" pitchFamily="18" charset="0"/>
            </a:endParaRPr>
          </a:p>
        </p:txBody>
      </p:sp>
      <p:sp>
        <p:nvSpPr>
          <p:cNvPr id="3" name="TextBox 76"/>
          <p:cNvSpPr txBox="1"/>
          <p:nvPr/>
        </p:nvSpPr>
        <p:spPr>
          <a:xfrm>
            <a:off x="131478" y="1168846"/>
            <a:ext cx="12094857" cy="1200329"/>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泛化关系可以传递，可以跨越多个多层。</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术语祖先（</a:t>
            </a:r>
            <a:r>
              <a:rPr lang="en-US" altLang="zh-CN" sz="2400" b="1" dirty="0">
                <a:sym typeface="Times New Roman" panose="02020603050405020304" pitchFamily="18" charset="0"/>
              </a:rPr>
              <a:t>ancestor</a:t>
            </a:r>
            <a:r>
              <a:rPr lang="zh-CN" altLang="en-US" sz="2400" b="1" dirty="0">
                <a:sym typeface="Times New Roman" panose="02020603050405020304" pitchFamily="18" charset="0"/>
              </a:rPr>
              <a:t>）和后代（</a:t>
            </a:r>
            <a:r>
              <a:rPr lang="en-US" altLang="zh-CN" sz="2400" b="1" dirty="0">
                <a:sym typeface="Times New Roman" panose="02020603050405020304" pitchFamily="18" charset="0"/>
              </a:rPr>
              <a:t>descendant</a:t>
            </a:r>
            <a:r>
              <a:rPr lang="zh-CN" altLang="en-US" sz="2400" b="1" dirty="0">
                <a:sym typeface="Times New Roman" panose="02020603050405020304" pitchFamily="18" charset="0"/>
              </a:rPr>
              <a:t>）指跨越</a:t>
            </a:r>
            <a:r>
              <a:rPr lang="zh-CN" altLang="en-US" sz="2400" b="1" dirty="0" smtClean="0">
                <a:sym typeface="Times New Roman" panose="02020603050405020304" pitchFamily="18" charset="0"/>
              </a:rPr>
              <a:t>多层的类</a:t>
            </a:r>
            <a:r>
              <a:rPr lang="zh-CN" altLang="en-US" sz="2400" b="1" dirty="0">
                <a:sym typeface="Times New Roman" panose="02020603050405020304" pitchFamily="18" charset="0"/>
              </a:rPr>
              <a:t>的泛化。</a:t>
            </a: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991544" y="2497835"/>
            <a:ext cx="7603474" cy="3779888"/>
          </a:xfrm>
          <a:prstGeom prst="rect">
            <a:avLst/>
          </a:prstGeom>
        </p:spPr>
      </p:pic>
      <p:sp>
        <p:nvSpPr>
          <p:cNvPr id="5" name="矩形 4"/>
          <p:cNvSpPr/>
          <p:nvPr/>
        </p:nvSpPr>
        <p:spPr>
          <a:xfrm>
            <a:off x="2700126" y="6488668"/>
            <a:ext cx="6186309" cy="369332"/>
          </a:xfrm>
          <a:prstGeom prst="rect">
            <a:avLst/>
          </a:prstGeom>
        </p:spPr>
        <p:txBody>
          <a:bodyPr wrap="none">
            <a:spAutoFit/>
          </a:bodyPr>
          <a:lstStyle/>
          <a:p>
            <a:r>
              <a:rPr lang="zh-CN" altLang="en-US" b="1" dirty="0">
                <a:solidFill>
                  <a:srgbClr val="FF0000"/>
                </a:solidFill>
              </a:rPr>
              <a:t>注意：不要把子类嵌套得过深，深度嵌套的子类很难理解。</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236130" y="930672"/>
            <a:ext cx="11598442" cy="1754326"/>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smtClean="0">
                <a:sym typeface="Times New Roman" panose="02020603050405020304" pitchFamily="18" charset="0"/>
              </a:rPr>
              <a:t>• </a:t>
            </a:r>
            <a:r>
              <a:rPr lang="zh-CN" altLang="en-US" sz="2400" b="1" dirty="0">
                <a:sym typeface="Times New Roman" panose="02020603050405020304" pitchFamily="18" charset="0"/>
              </a:rPr>
              <a:t>多态技术利用抽象类或接口定义操作，而用子类实现该</a:t>
            </a:r>
            <a:r>
              <a:rPr lang="zh-CN" altLang="en-US" sz="2400" b="1" dirty="0" smtClean="0">
                <a:sym typeface="Times New Roman" panose="02020603050405020304" pitchFamily="18" charset="0"/>
              </a:rPr>
              <a:t>操作的</a:t>
            </a:r>
            <a:r>
              <a:rPr lang="zh-CN" altLang="en-US" sz="2400" b="1" dirty="0">
                <a:sym typeface="Times New Roman" panose="02020603050405020304" pitchFamily="18" charset="0"/>
              </a:rPr>
              <a:t>方法，达到单一接口，多种功能的目的</a:t>
            </a:r>
            <a:r>
              <a:rPr lang="zh-CN" altLang="en-US" sz="2400" b="1" dirty="0" smtClean="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也可以通过子类操作覆盖从父类继承下来的操作来实现多态</a:t>
            </a:r>
            <a:r>
              <a:rPr lang="zh-CN" altLang="en-US" sz="2400" b="1" dirty="0" smtClean="0">
                <a:sym typeface="Times New Roman" panose="02020603050405020304" pitchFamily="18" charset="0"/>
              </a:rPr>
              <a:t>。</a:t>
            </a:r>
            <a:endParaRPr lang="en-US" sz="2400" b="1" dirty="0">
              <a:sym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723735" y="2761955"/>
            <a:ext cx="6308958" cy="3533016"/>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g-blog.csdnimg.cn/img_convert/7c702c8f902075246a757e2dd60536d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3620" y="836713"/>
            <a:ext cx="6274794" cy="38362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816079" y="836713"/>
            <a:ext cx="4950097" cy="2862322"/>
          </a:xfrm>
          <a:prstGeom prst="rect">
            <a:avLst/>
          </a:prstGeom>
          <a:ln>
            <a:solidFill>
              <a:schemeClr val="tx1"/>
            </a:solidFill>
          </a:ln>
        </p:spPr>
        <p:txBody>
          <a:bodyPr wrap="square">
            <a:spAutoFit/>
          </a:bodyPr>
          <a:lstStyle/>
          <a:p>
            <a:r>
              <a:rPr lang="en-US" altLang="zh-CN" sz="2000" dirty="0"/>
              <a:t>public class Student extends Person </a:t>
            </a:r>
            <a:endParaRPr lang="en-US" altLang="zh-CN" sz="2000" dirty="0"/>
          </a:p>
          <a:p>
            <a:r>
              <a:rPr lang="en-US" altLang="zh-CN" sz="2000" dirty="0"/>
              <a:t>{</a:t>
            </a:r>
            <a:endParaRPr lang="en-US" altLang="zh-CN" sz="2000" dirty="0"/>
          </a:p>
          <a:p>
            <a:r>
              <a:rPr lang="en-US" altLang="zh-CN" sz="2000" dirty="0"/>
              <a:t>    private String </a:t>
            </a:r>
            <a:r>
              <a:rPr lang="en-US" altLang="zh-CN" sz="2000" dirty="0" err="1"/>
              <a:t>studentNo</a:t>
            </a:r>
            <a:r>
              <a:rPr lang="en-US" altLang="zh-CN" sz="2000" dirty="0"/>
              <a:t>;</a:t>
            </a:r>
            <a:endParaRPr lang="en-US" altLang="zh-CN" sz="2000" dirty="0"/>
          </a:p>
          <a:p>
            <a:r>
              <a:rPr lang="en-US" altLang="zh-CN" sz="2000" dirty="0"/>
              <a:t>    </a:t>
            </a:r>
            <a:endParaRPr lang="en-US" altLang="zh-CN" sz="2000" dirty="0"/>
          </a:p>
          <a:p>
            <a:r>
              <a:rPr lang="en-US" altLang="zh-CN" sz="2000" dirty="0"/>
              <a:t>    public void study() </a:t>
            </a:r>
            <a:endParaRPr lang="en-US" altLang="zh-CN" sz="2000" dirty="0"/>
          </a:p>
          <a:p>
            <a:r>
              <a:rPr lang="en-US" altLang="zh-CN" sz="2000" dirty="0"/>
              <a:t>    {</a:t>
            </a:r>
            <a:endParaRPr lang="en-US" altLang="zh-CN" sz="2000" dirty="0"/>
          </a:p>
          <a:p>
            <a:r>
              <a:rPr lang="en-US" altLang="zh-CN" sz="2000" dirty="0"/>
              <a:t> </a:t>
            </a:r>
            <a:endParaRPr lang="en-US" altLang="zh-CN" sz="2000" dirty="0"/>
          </a:p>
          <a:p>
            <a:r>
              <a:rPr lang="en-US" altLang="zh-CN" sz="2000" dirty="0"/>
              <a:t>    }</a:t>
            </a:r>
            <a:endParaRPr lang="en-US" altLang="zh-CN" sz="2000" dirty="0"/>
          </a:p>
          <a:p>
            <a:r>
              <a:rPr lang="en-US" altLang="zh-CN" sz="2000" dirty="0"/>
              <a:t>}</a:t>
            </a:r>
            <a:endParaRPr lang="zh-CN" altLang="en-US" sz="2000" dirty="0"/>
          </a:p>
        </p:txBody>
      </p:sp>
      <p:sp>
        <p:nvSpPr>
          <p:cNvPr id="4" name="矩形 3"/>
          <p:cNvSpPr/>
          <p:nvPr/>
        </p:nvSpPr>
        <p:spPr>
          <a:xfrm>
            <a:off x="6750241" y="3771043"/>
            <a:ext cx="5015880" cy="2862322"/>
          </a:xfrm>
          <a:prstGeom prst="rect">
            <a:avLst/>
          </a:prstGeom>
          <a:ln>
            <a:solidFill>
              <a:schemeClr val="tx1"/>
            </a:solidFill>
          </a:ln>
        </p:spPr>
        <p:txBody>
          <a:bodyPr wrap="square">
            <a:spAutoFit/>
          </a:bodyPr>
          <a:lstStyle/>
          <a:p>
            <a:r>
              <a:rPr lang="en-US" altLang="zh-CN" sz="2000" dirty="0"/>
              <a:t>public class Teacher extends Person </a:t>
            </a:r>
            <a:endParaRPr lang="en-US" altLang="zh-CN" sz="2000" dirty="0"/>
          </a:p>
          <a:p>
            <a:r>
              <a:rPr lang="en-US" altLang="zh-CN" sz="2000" dirty="0"/>
              <a:t>{</a:t>
            </a:r>
            <a:endParaRPr lang="en-US" altLang="zh-CN" sz="2000" dirty="0"/>
          </a:p>
          <a:p>
            <a:r>
              <a:rPr lang="en-US" altLang="zh-CN" sz="2000" dirty="0"/>
              <a:t>    private String </a:t>
            </a:r>
            <a:r>
              <a:rPr lang="en-US" altLang="zh-CN" sz="2000" dirty="0" err="1"/>
              <a:t>teacherNo</a:t>
            </a:r>
            <a:r>
              <a:rPr lang="en-US" altLang="zh-CN" sz="2000" dirty="0"/>
              <a:t>;</a:t>
            </a:r>
            <a:endParaRPr lang="en-US" altLang="zh-CN" sz="2000" dirty="0"/>
          </a:p>
          <a:p>
            <a:r>
              <a:rPr lang="en-US" altLang="zh-CN" sz="2000" dirty="0"/>
              <a:t>    </a:t>
            </a:r>
            <a:endParaRPr lang="en-US" altLang="zh-CN" sz="2000" dirty="0"/>
          </a:p>
          <a:p>
            <a:r>
              <a:rPr lang="en-US" altLang="zh-CN" sz="2000" dirty="0"/>
              <a:t>    public void teach() </a:t>
            </a:r>
            <a:endParaRPr lang="en-US" altLang="zh-CN" sz="2000" dirty="0"/>
          </a:p>
          <a:p>
            <a:r>
              <a:rPr lang="en-US" altLang="zh-CN" sz="2000" dirty="0"/>
              <a:t>    {</a:t>
            </a:r>
            <a:endParaRPr lang="en-US" altLang="zh-CN" sz="2000" dirty="0"/>
          </a:p>
          <a:p>
            <a:r>
              <a:rPr lang="en-US" altLang="zh-CN" sz="2000" dirty="0"/>
              <a:t> </a:t>
            </a:r>
            <a:endParaRPr lang="en-US" altLang="zh-CN" sz="2000" dirty="0"/>
          </a:p>
          <a:p>
            <a:r>
              <a:rPr lang="en-US" altLang="zh-CN" sz="2000" dirty="0"/>
              <a:t>    }</a:t>
            </a:r>
            <a:endParaRPr lang="en-US" altLang="zh-CN" sz="2000" dirty="0"/>
          </a:p>
          <a:p>
            <a:r>
              <a:rPr lang="en-US" altLang="zh-CN" sz="2000" dirty="0"/>
              <a:t>}</a:t>
            </a:r>
            <a:endParaRPr lang="zh-CN" altLang="en-US" sz="20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222977" y="792016"/>
            <a:ext cx="2031325" cy="461665"/>
          </a:xfrm>
          <a:prstGeom prst="rect">
            <a:avLst/>
          </a:prstGeom>
          <a:noFill/>
        </p:spPr>
        <p:txBody>
          <a:bodyPr wrap="none" rtlCol="0">
            <a:spAutoFit/>
          </a:bodyPr>
          <a:lstStyle/>
          <a:p>
            <a:r>
              <a:rPr lang="zh-CN" altLang="en-US" sz="2400" b="1" dirty="0">
                <a:solidFill>
                  <a:srgbClr val="1B4580"/>
                </a:solidFill>
                <a:sym typeface="Times New Roman" panose="02020603050405020304" pitchFamily="18" charset="0"/>
              </a:rPr>
              <a:t>类之间的关系</a:t>
            </a:r>
            <a:endParaRPr lang="en-US" sz="2400" b="1" dirty="0">
              <a:solidFill>
                <a:srgbClr val="1B4580"/>
              </a:solidFill>
              <a:sym typeface="Times New Roman" panose="02020603050405020304" pitchFamily="18" charset="0"/>
            </a:endParaRPr>
          </a:p>
        </p:txBody>
      </p:sp>
      <p:sp>
        <p:nvSpPr>
          <p:cNvPr id="3" name="TextBox 76"/>
          <p:cNvSpPr txBox="1"/>
          <p:nvPr/>
        </p:nvSpPr>
        <p:spPr>
          <a:xfrm>
            <a:off x="222977" y="1389202"/>
            <a:ext cx="6303745" cy="5632311"/>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t>(1) </a:t>
            </a:r>
            <a:r>
              <a:rPr lang="zh-CN" altLang="en-US" sz="2400" b="1" dirty="0"/>
              <a:t>关联（</a:t>
            </a:r>
            <a:r>
              <a:rPr lang="en-US" altLang="zh-CN" sz="2400" b="1" dirty="0"/>
              <a:t>association</a:t>
            </a:r>
            <a:r>
              <a:rPr lang="zh-CN" altLang="en-US" sz="2400" b="1" dirty="0"/>
              <a:t>）</a:t>
            </a:r>
            <a:endParaRPr lang="zh-CN" altLang="en-US" sz="2400" b="1" dirty="0"/>
          </a:p>
          <a:p>
            <a:pPr algn="just">
              <a:lnSpc>
                <a:spcPct val="150000"/>
              </a:lnSpc>
            </a:pPr>
            <a:endParaRPr lang="zh-CN" altLang="en-US" sz="2400" b="1" dirty="0"/>
          </a:p>
          <a:p>
            <a:pPr algn="just">
              <a:lnSpc>
                <a:spcPct val="150000"/>
              </a:lnSpc>
            </a:pPr>
            <a:r>
              <a:rPr lang="en-US" altLang="zh-CN" sz="2400" b="1" dirty="0"/>
              <a:t>(2) </a:t>
            </a:r>
            <a:r>
              <a:rPr lang="zh-CN" altLang="en-US" sz="2400" b="1" dirty="0"/>
              <a:t>泛化 （</a:t>
            </a:r>
            <a:r>
              <a:rPr lang="en-US" altLang="zh-CN" sz="2400" b="1" dirty="0"/>
              <a:t>generalization</a:t>
            </a:r>
            <a:r>
              <a:rPr lang="zh-CN" altLang="en-US" sz="2400" b="1" dirty="0"/>
              <a:t>）</a:t>
            </a:r>
            <a:endParaRPr lang="zh-CN" altLang="en-US" sz="2400" b="1" dirty="0"/>
          </a:p>
          <a:p>
            <a:pPr algn="just">
              <a:lnSpc>
                <a:spcPct val="150000"/>
              </a:lnSpc>
            </a:pPr>
            <a:endParaRPr lang="zh-CN" altLang="en-US" sz="2400" b="1" dirty="0"/>
          </a:p>
          <a:p>
            <a:pPr algn="just">
              <a:lnSpc>
                <a:spcPct val="150000"/>
              </a:lnSpc>
            </a:pPr>
            <a:r>
              <a:rPr lang="en-US" altLang="zh-CN" sz="2400" b="1" dirty="0">
                <a:solidFill>
                  <a:srgbClr val="FF0000"/>
                </a:solidFill>
              </a:rPr>
              <a:t>(3) </a:t>
            </a:r>
            <a:r>
              <a:rPr lang="zh-CN" altLang="en-US" sz="2400" b="1" dirty="0">
                <a:solidFill>
                  <a:srgbClr val="FF0000"/>
                </a:solidFill>
              </a:rPr>
              <a:t>聚合（</a:t>
            </a:r>
            <a:r>
              <a:rPr lang="en-US" altLang="zh-CN" sz="2400" b="1" dirty="0">
                <a:solidFill>
                  <a:srgbClr val="FF0000"/>
                </a:solidFill>
              </a:rPr>
              <a:t>aggregation</a:t>
            </a:r>
            <a:r>
              <a:rPr lang="zh-CN" altLang="en-US" sz="2400" b="1" dirty="0" smtClean="0">
                <a:solidFill>
                  <a:srgbClr val="FF0000"/>
                </a:solidFill>
              </a:rPr>
              <a:t>）组合</a:t>
            </a:r>
            <a:r>
              <a:rPr lang="zh-CN" altLang="en-US" sz="2400" b="1" dirty="0">
                <a:solidFill>
                  <a:srgbClr val="FF0000"/>
                </a:solidFill>
              </a:rPr>
              <a:t>（</a:t>
            </a:r>
            <a:r>
              <a:rPr lang="en-US" altLang="zh-CN" sz="2400" b="1" dirty="0">
                <a:solidFill>
                  <a:srgbClr val="FF0000"/>
                </a:solidFill>
              </a:rPr>
              <a:t>composition</a:t>
            </a:r>
            <a:r>
              <a:rPr lang="zh-CN" altLang="en-US" sz="2400" b="1" dirty="0" smtClean="0">
                <a:solidFill>
                  <a:srgbClr val="FF0000"/>
                </a:solidFill>
              </a:rPr>
              <a:t>）</a:t>
            </a:r>
            <a:endParaRPr lang="en-US" altLang="zh-CN" sz="2400" b="1" dirty="0" smtClean="0">
              <a:solidFill>
                <a:srgbClr val="FF0000"/>
              </a:solidFill>
            </a:endParaRPr>
          </a:p>
          <a:p>
            <a:pPr algn="just">
              <a:lnSpc>
                <a:spcPct val="150000"/>
              </a:lnSpc>
            </a:pPr>
            <a:endParaRPr lang="en-US" sz="2400" b="1" dirty="0" smtClean="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(4) </a:t>
            </a:r>
            <a:r>
              <a:rPr lang="zh-CN" altLang="en-US" sz="2400" b="1" dirty="0">
                <a:sym typeface="Times New Roman" panose="02020603050405020304" pitchFamily="18" charset="0"/>
              </a:rPr>
              <a:t>实现（</a:t>
            </a:r>
            <a:r>
              <a:rPr lang="en-US" sz="2400" b="1" dirty="0">
                <a:sym typeface="Times New Roman" panose="02020603050405020304" pitchFamily="18" charset="0"/>
              </a:rPr>
              <a:t>realization）</a:t>
            </a:r>
            <a:endParaRPr lang="en-US" sz="2400" b="1" dirty="0">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a:p>
            <a:pPr algn="just">
              <a:lnSpc>
                <a:spcPct val="150000"/>
              </a:lnSpc>
            </a:pPr>
            <a:r>
              <a:rPr lang="en-US" sz="2400" b="1" dirty="0">
                <a:sym typeface="Times New Roman" panose="02020603050405020304" pitchFamily="18" charset="0"/>
              </a:rPr>
              <a:t>(5)</a:t>
            </a:r>
            <a:r>
              <a:rPr lang="zh-CN" altLang="en-US" sz="2400" b="1" dirty="0">
                <a:sym typeface="Times New Roman" panose="02020603050405020304" pitchFamily="18" charset="0"/>
              </a:rPr>
              <a:t>依赖 （</a:t>
            </a:r>
            <a:r>
              <a:rPr lang="en-US" sz="2400" b="1" dirty="0">
                <a:sym typeface="Times New Roman" panose="02020603050405020304" pitchFamily="18" charset="0"/>
              </a:rPr>
              <a:t>dependency）</a:t>
            </a:r>
            <a:endParaRPr lang="en-US" sz="2400" b="1" dirty="0">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512431" y="1053626"/>
            <a:ext cx="4860275" cy="1166733"/>
          </a:xfrm>
          <a:prstGeom prst="rect">
            <a:avLst/>
          </a:prstGeom>
        </p:spPr>
      </p:pic>
      <p:pic>
        <p:nvPicPr>
          <p:cNvPr id="5" name="图片 4"/>
          <p:cNvPicPr>
            <a:picLocks noChangeAspect="1"/>
          </p:cNvPicPr>
          <p:nvPr/>
        </p:nvPicPr>
        <p:blipFill>
          <a:blip r:embed="rId2"/>
          <a:stretch>
            <a:fillRect/>
          </a:stretch>
        </p:blipFill>
        <p:spPr>
          <a:xfrm>
            <a:off x="6526722" y="2216517"/>
            <a:ext cx="4628056" cy="1139915"/>
          </a:xfrm>
          <a:prstGeom prst="rect">
            <a:avLst/>
          </a:prstGeom>
        </p:spPr>
      </p:pic>
      <p:pic>
        <p:nvPicPr>
          <p:cNvPr id="6" name="图片 5"/>
          <p:cNvPicPr>
            <a:picLocks noChangeAspect="1"/>
          </p:cNvPicPr>
          <p:nvPr/>
        </p:nvPicPr>
        <p:blipFill>
          <a:blip r:embed="rId3"/>
          <a:stretch>
            <a:fillRect/>
          </a:stretch>
        </p:blipFill>
        <p:spPr>
          <a:xfrm>
            <a:off x="6541013" y="3417638"/>
            <a:ext cx="4625830" cy="1575441"/>
          </a:xfrm>
          <a:prstGeom prst="rect">
            <a:avLst/>
          </a:prstGeom>
        </p:spPr>
      </p:pic>
      <p:pic>
        <p:nvPicPr>
          <p:cNvPr id="7" name="图片 6"/>
          <p:cNvPicPr>
            <a:picLocks noChangeAspect="1"/>
          </p:cNvPicPr>
          <p:nvPr/>
        </p:nvPicPr>
        <p:blipFill>
          <a:blip r:embed="rId4"/>
          <a:stretch>
            <a:fillRect/>
          </a:stretch>
        </p:blipFill>
        <p:spPr>
          <a:xfrm>
            <a:off x="6512430" y="5068692"/>
            <a:ext cx="4358303" cy="964226"/>
          </a:xfrm>
          <a:prstGeom prst="rect">
            <a:avLst/>
          </a:prstGeom>
        </p:spPr>
      </p:pic>
      <p:pic>
        <p:nvPicPr>
          <p:cNvPr id="8" name="图片 7"/>
          <p:cNvPicPr>
            <a:picLocks noChangeAspect="1"/>
          </p:cNvPicPr>
          <p:nvPr/>
        </p:nvPicPr>
        <p:blipFill>
          <a:blip r:embed="rId5"/>
          <a:stretch>
            <a:fillRect/>
          </a:stretch>
        </p:blipFill>
        <p:spPr>
          <a:xfrm>
            <a:off x="6506370" y="6101077"/>
            <a:ext cx="4364363" cy="75692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静态建模概述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8061" y="1585654"/>
            <a:ext cx="2597959" cy="33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p:cNvGrpSpPr/>
          <p:nvPr/>
        </p:nvGrpSpPr>
        <p:grpSpPr bwMode="auto">
          <a:xfrm>
            <a:off x="3573939" y="1454040"/>
            <a:ext cx="7810218" cy="3739366"/>
            <a:chOff x="2018" y="1951"/>
            <a:chExt cx="3573" cy="1524"/>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 y="1951"/>
              <a:ext cx="2892"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7"/>
            <p:cNvSpPr>
              <a:spLocks noChangeArrowheads="1"/>
            </p:cNvSpPr>
            <p:nvPr/>
          </p:nvSpPr>
          <p:spPr bwMode="auto">
            <a:xfrm>
              <a:off x="2018" y="2586"/>
              <a:ext cx="453" cy="181"/>
            </a:xfrm>
            <a:prstGeom prst="rightArrow">
              <a:avLst>
                <a:gd name="adj1" fmla="val 50000"/>
                <a:gd name="adj2" fmla="val 62569"/>
              </a:avLst>
            </a:prstGeom>
            <a:solidFill>
              <a:srgbClr val="FF0000"/>
            </a:solidFill>
            <a:ln w="9525">
              <a:solidFill>
                <a:srgbClr val="800000"/>
              </a:solidFill>
              <a:miter lim="800000"/>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lide(from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174493" y="570747"/>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聚合关系</a:t>
            </a:r>
            <a:endParaRPr lang="en-US" sz="2400" b="1" dirty="0">
              <a:solidFill>
                <a:srgbClr val="1B4580"/>
              </a:solidFill>
              <a:sym typeface="Times New Roman" panose="02020603050405020304" pitchFamily="18" charset="0"/>
            </a:endParaRPr>
          </a:p>
        </p:txBody>
      </p:sp>
      <p:sp>
        <p:nvSpPr>
          <p:cNvPr id="3" name="TextBox 76"/>
          <p:cNvSpPr txBox="1"/>
          <p:nvPr/>
        </p:nvSpPr>
        <p:spPr>
          <a:xfrm>
            <a:off x="174493" y="1219638"/>
            <a:ext cx="12094857" cy="1754326"/>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聚合关系是一种特殊类型的关联</a:t>
            </a:r>
            <a:r>
              <a:rPr lang="zh-CN" altLang="en-US" sz="2400" b="1" dirty="0" smtClean="0">
                <a:sym typeface="Times New Roman" panose="02020603050405020304" pitchFamily="18" charset="0"/>
              </a:rPr>
              <a:t>，表示</a:t>
            </a:r>
            <a:r>
              <a:rPr lang="zh-CN" altLang="en-US" sz="2400" b="1" dirty="0">
                <a:sym typeface="Times New Roman" panose="02020603050405020304" pitchFamily="18" charset="0"/>
              </a:rPr>
              <a:t>整体与部分关系的关联。</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描述了“由</a:t>
            </a:r>
            <a:r>
              <a:rPr lang="en-US" altLang="zh-CN" sz="2400" b="1" dirty="0">
                <a:sym typeface="Times New Roman" panose="02020603050405020304" pitchFamily="18" charset="0"/>
              </a:rPr>
              <a:t>…</a:t>
            </a:r>
            <a:r>
              <a:rPr lang="zh-CN" altLang="en-US" sz="2400" b="1" dirty="0">
                <a:sym typeface="Times New Roman" panose="02020603050405020304" pitchFamily="18" charset="0"/>
              </a:rPr>
              <a:t>构成”、 “包含”</a:t>
            </a:r>
            <a:r>
              <a:rPr lang="zh-CN" altLang="en-US" sz="2400" b="1" dirty="0" smtClean="0">
                <a:sym typeface="Times New Roman" panose="02020603050405020304" pitchFamily="18" charset="0"/>
              </a:rPr>
              <a:t>、“</a:t>
            </a:r>
            <a:r>
              <a:rPr lang="zh-CN" altLang="en-US" sz="2400" b="1" dirty="0">
                <a:sym typeface="Times New Roman" panose="02020603050405020304" pitchFamily="18" charset="0"/>
              </a:rPr>
              <a:t>是</a:t>
            </a:r>
            <a:r>
              <a:rPr lang="en-US" altLang="zh-CN" sz="2400" b="1" dirty="0">
                <a:sym typeface="Times New Roman" panose="02020603050405020304" pitchFamily="18" charset="0"/>
              </a:rPr>
              <a:t>…</a:t>
            </a:r>
            <a:r>
              <a:rPr lang="zh-CN" altLang="en-US" sz="2400" b="1" dirty="0">
                <a:sym typeface="Times New Roman" panose="02020603050405020304" pitchFamily="18" charset="0"/>
              </a:rPr>
              <a:t>的一部分”的关系。</a:t>
            </a:r>
            <a:endParaRPr lang="zh-CN" altLang="en-US" sz="2400" b="1" dirty="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聚合关系体现了复杂事物可以由</a:t>
            </a:r>
            <a:r>
              <a:rPr lang="zh-CN" altLang="en-US" sz="2400" b="1" dirty="0" smtClean="0">
                <a:sym typeface="Times New Roman" panose="02020603050405020304" pitchFamily="18" charset="0"/>
              </a:rPr>
              <a:t>简单</a:t>
            </a:r>
            <a:r>
              <a:rPr lang="zh-CN" altLang="en-US" sz="2400" b="1" dirty="0">
                <a:sym typeface="Times New Roman" panose="02020603050405020304" pitchFamily="18" charset="0"/>
              </a:rPr>
              <a:t>事物组成的面向对象的思想。</a:t>
            </a: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74493" y="3622855"/>
            <a:ext cx="4279667" cy="1969764"/>
          </a:xfrm>
          <a:prstGeom prst="rect">
            <a:avLst/>
          </a:prstGeom>
        </p:spPr>
      </p:pic>
      <p:pic>
        <p:nvPicPr>
          <p:cNvPr id="5" name="图片 4"/>
          <p:cNvPicPr>
            <a:picLocks noChangeAspect="1"/>
          </p:cNvPicPr>
          <p:nvPr/>
        </p:nvPicPr>
        <p:blipFill>
          <a:blip r:embed="rId2"/>
          <a:stretch>
            <a:fillRect/>
          </a:stretch>
        </p:blipFill>
        <p:spPr>
          <a:xfrm>
            <a:off x="4647523" y="3434954"/>
            <a:ext cx="2732110" cy="2999875"/>
          </a:xfrm>
          <a:prstGeom prst="rect">
            <a:avLst/>
          </a:prstGeom>
        </p:spPr>
      </p:pic>
      <p:pic>
        <p:nvPicPr>
          <p:cNvPr id="6" name="图片 5"/>
          <p:cNvPicPr>
            <a:picLocks noChangeAspect="1"/>
          </p:cNvPicPr>
          <p:nvPr/>
        </p:nvPicPr>
        <p:blipFill>
          <a:blip r:embed="rId3"/>
          <a:stretch>
            <a:fillRect/>
          </a:stretch>
        </p:blipFill>
        <p:spPr>
          <a:xfrm>
            <a:off x="7665990" y="3434954"/>
            <a:ext cx="4514122" cy="2530644"/>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4595" y="842357"/>
            <a:ext cx="8700159" cy="563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104554" y="539534"/>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聚合关系</a:t>
            </a:r>
            <a:endParaRPr lang="en-US" sz="2400" b="1" dirty="0">
              <a:solidFill>
                <a:srgbClr val="1B4580"/>
              </a:solidFill>
              <a:sym typeface="Times New Roman" panose="02020603050405020304" pitchFamily="18" charset="0"/>
            </a:endParaRPr>
          </a:p>
        </p:txBody>
      </p:sp>
      <p:sp>
        <p:nvSpPr>
          <p:cNvPr id="3" name="TextBox 76"/>
          <p:cNvSpPr txBox="1"/>
          <p:nvPr/>
        </p:nvSpPr>
        <p:spPr>
          <a:xfrm>
            <a:off x="104554" y="1188425"/>
            <a:ext cx="11778025" cy="2862322"/>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400" b="1" dirty="0">
                <a:sym typeface="Times New Roman" panose="02020603050405020304" pitchFamily="18" charset="0"/>
              </a:rPr>
              <a:t>关联关系和聚合关系的相同点和</a:t>
            </a:r>
            <a:r>
              <a:rPr lang="zh-CN" altLang="en-US" sz="2400" b="1" dirty="0" smtClean="0">
                <a:sym typeface="Times New Roman" panose="02020603050405020304" pitchFamily="18" charset="0"/>
              </a:rPr>
              <a:t>不同点</a:t>
            </a:r>
            <a:endParaRPr lang="en-US" altLang="zh-CN" sz="2400" b="1" dirty="0" smtClean="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聚合关系在代码上的形式和关联关系相似（即一个类的</a:t>
            </a:r>
            <a:r>
              <a:rPr lang="zh-CN" altLang="en-US" sz="2400" b="1" dirty="0" smtClean="0">
                <a:sym typeface="Times New Roman" panose="02020603050405020304" pitchFamily="18" charset="0"/>
              </a:rPr>
              <a:t>对象</a:t>
            </a:r>
            <a:r>
              <a:rPr lang="zh-CN" altLang="en-US" sz="2400" b="1" dirty="0">
                <a:sym typeface="Times New Roman" panose="02020603050405020304" pitchFamily="18" charset="0"/>
              </a:rPr>
              <a:t>作为另一个类中的成员出现，作为其组成部分）</a:t>
            </a:r>
            <a:endParaRPr lang="zh-CN" altLang="en-US" sz="2400" b="1" dirty="0">
              <a:sym typeface="Times New Roman" panose="02020603050405020304" pitchFamily="18" charset="0"/>
            </a:endParaRPr>
          </a:p>
          <a:p>
            <a:pPr algn="just">
              <a:lnSpc>
                <a:spcPct val="150000"/>
              </a:lnSpc>
            </a:pPr>
            <a:r>
              <a:rPr lang="en-US" altLang="zh-CN" sz="2400" b="1" dirty="0">
                <a:solidFill>
                  <a:srgbClr val="FF0000"/>
                </a:solidFill>
                <a:sym typeface="Times New Roman" panose="02020603050405020304" pitchFamily="18" charset="0"/>
              </a:rPr>
              <a:t>• </a:t>
            </a:r>
            <a:r>
              <a:rPr lang="zh-CN" altLang="en-US" sz="2400" b="1" dirty="0">
                <a:solidFill>
                  <a:srgbClr val="FF0000"/>
                </a:solidFill>
                <a:sym typeface="Times New Roman" panose="02020603050405020304" pitchFamily="18" charset="0"/>
              </a:rPr>
              <a:t>在关联关系上体现不出整体和部分的关系。</a:t>
            </a:r>
            <a:endParaRPr lang="zh-CN" altLang="en-US" sz="2400" b="1" dirty="0">
              <a:solidFill>
                <a:srgbClr val="FF0000"/>
              </a:solidFill>
              <a:sym typeface="Times New Roman" panose="02020603050405020304" pitchFamily="18" charset="0"/>
            </a:endParaRPr>
          </a:p>
          <a:p>
            <a:pPr algn="just">
              <a:lnSpc>
                <a:spcPct val="150000"/>
              </a:lnSpc>
            </a:pPr>
            <a:r>
              <a:rPr lang="en-US" altLang="zh-CN" sz="2400" b="1" dirty="0">
                <a:solidFill>
                  <a:srgbClr val="FF0000"/>
                </a:solidFill>
                <a:sym typeface="Times New Roman" panose="02020603050405020304" pitchFamily="18" charset="0"/>
              </a:rPr>
              <a:t>• </a:t>
            </a:r>
            <a:r>
              <a:rPr lang="zh-CN" altLang="en-US" sz="2400" b="1" dirty="0">
                <a:solidFill>
                  <a:srgbClr val="FF0000"/>
                </a:solidFill>
                <a:sym typeface="Times New Roman" panose="02020603050405020304" pitchFamily="18" charset="0"/>
              </a:rPr>
              <a:t>在聚合关系上一定会体现整体和部分的关系。</a:t>
            </a:r>
            <a:endParaRPr lang="en-US" sz="2400" b="1" dirty="0">
              <a:solidFill>
                <a:srgbClr val="FF0000"/>
              </a:solidFill>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85680" y="4581128"/>
            <a:ext cx="7083252" cy="1148720"/>
          </a:xfrm>
          <a:prstGeom prst="rect">
            <a:avLst/>
          </a:prstGeom>
        </p:spPr>
      </p:pic>
      <p:sp>
        <p:nvSpPr>
          <p:cNvPr id="5" name="矩形 4"/>
          <p:cNvSpPr/>
          <p:nvPr/>
        </p:nvSpPr>
        <p:spPr>
          <a:xfrm>
            <a:off x="2638191" y="6154601"/>
            <a:ext cx="1107996" cy="369332"/>
          </a:xfrm>
          <a:prstGeom prst="rect">
            <a:avLst/>
          </a:prstGeom>
        </p:spPr>
        <p:txBody>
          <a:bodyPr wrap="none">
            <a:spAutoFit/>
          </a:bodyPr>
          <a:lstStyle/>
          <a:p>
            <a:r>
              <a:rPr lang="zh-CN" altLang="en-US" b="1" dirty="0">
                <a:solidFill>
                  <a:srgbClr val="FF0000"/>
                </a:solidFill>
              </a:rPr>
              <a:t>关联关系</a:t>
            </a:r>
            <a:endParaRPr lang="zh-CN" altLang="en-US" b="1" dirty="0">
              <a:solidFill>
                <a:srgbClr val="FF0000"/>
              </a:solidFill>
            </a:endParaRPr>
          </a:p>
        </p:txBody>
      </p:sp>
      <p:pic>
        <p:nvPicPr>
          <p:cNvPr id="6" name="图片 5"/>
          <p:cNvPicPr>
            <a:picLocks noChangeAspect="1"/>
          </p:cNvPicPr>
          <p:nvPr/>
        </p:nvPicPr>
        <p:blipFill>
          <a:blip r:embed="rId2"/>
          <a:stretch>
            <a:fillRect/>
          </a:stretch>
        </p:blipFill>
        <p:spPr>
          <a:xfrm>
            <a:off x="8209066" y="2482931"/>
            <a:ext cx="3321910" cy="3659638"/>
          </a:xfrm>
          <a:prstGeom prst="rect">
            <a:avLst/>
          </a:prstGeom>
        </p:spPr>
      </p:pic>
      <p:sp>
        <p:nvSpPr>
          <p:cNvPr id="7" name="矩形 6"/>
          <p:cNvSpPr/>
          <p:nvPr/>
        </p:nvSpPr>
        <p:spPr>
          <a:xfrm>
            <a:off x="9605089" y="6431327"/>
            <a:ext cx="1107996" cy="369332"/>
          </a:xfrm>
          <a:prstGeom prst="rect">
            <a:avLst/>
          </a:prstGeom>
        </p:spPr>
        <p:txBody>
          <a:bodyPr wrap="none">
            <a:spAutoFit/>
          </a:bodyPr>
          <a:lstStyle/>
          <a:p>
            <a:r>
              <a:rPr lang="zh-CN" altLang="en-US" b="1" dirty="0">
                <a:solidFill>
                  <a:srgbClr val="FF0000"/>
                </a:solidFill>
              </a:rPr>
              <a:t>聚合关系</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g-blog.csdnimg.cn/img_convert/48379f7d93fd05d336a0a9c8a6a1f7a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36713"/>
            <a:ext cx="4817055" cy="367240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96683" y="5599118"/>
            <a:ext cx="2865505" cy="460375"/>
          </a:xfrm>
          <a:prstGeom prst="rect">
            <a:avLst/>
          </a:prstGeom>
        </p:spPr>
        <p:txBody>
          <a:bodyPr wrap="square">
            <a:spAutoFit/>
          </a:bodyPr>
          <a:lstStyle/>
          <a:p>
            <a:r>
              <a:rPr lang="en-US" altLang="zh-CN" sz="2400" dirty="0"/>
              <a:t>public class </a:t>
            </a:r>
            <a:r>
              <a:rPr lang="en-US" altLang="zh-CN" sz="2400" dirty="0" smtClean="0"/>
              <a:t>Engine{ </a:t>
            </a:r>
            <a:r>
              <a:rPr lang="en-US" altLang="zh-CN" sz="2400" dirty="0"/>
              <a:t>}</a:t>
            </a:r>
            <a:endParaRPr lang="zh-CN" altLang="en-US" sz="2400" dirty="0"/>
          </a:p>
        </p:txBody>
      </p:sp>
      <p:sp>
        <p:nvSpPr>
          <p:cNvPr id="4" name="矩形 3"/>
          <p:cNvSpPr/>
          <p:nvPr/>
        </p:nvSpPr>
        <p:spPr>
          <a:xfrm>
            <a:off x="237572" y="4596224"/>
            <a:ext cx="3886654" cy="460375"/>
          </a:xfrm>
          <a:prstGeom prst="rect">
            <a:avLst/>
          </a:prstGeom>
        </p:spPr>
        <p:txBody>
          <a:bodyPr wrap="square">
            <a:spAutoFit/>
          </a:bodyPr>
          <a:lstStyle/>
          <a:p>
            <a:r>
              <a:rPr lang="en-US" altLang="zh-CN" sz="2400" dirty="0"/>
              <a:t>public class </a:t>
            </a:r>
            <a:r>
              <a:rPr lang="en-US" altLang="zh-CN" sz="2400" dirty="0" smtClean="0"/>
              <a:t>Wheel{ }</a:t>
            </a:r>
            <a:endParaRPr lang="zh-CN" altLang="en-US" sz="2400" dirty="0"/>
          </a:p>
        </p:txBody>
      </p:sp>
      <p:sp>
        <p:nvSpPr>
          <p:cNvPr id="5" name="矩形 4"/>
          <p:cNvSpPr/>
          <p:nvPr/>
        </p:nvSpPr>
        <p:spPr>
          <a:xfrm>
            <a:off x="237572" y="5097671"/>
            <a:ext cx="2759968" cy="461665"/>
          </a:xfrm>
          <a:prstGeom prst="rect">
            <a:avLst/>
          </a:prstGeom>
        </p:spPr>
        <p:txBody>
          <a:bodyPr wrap="square">
            <a:spAutoFit/>
          </a:bodyPr>
          <a:lstStyle/>
          <a:p>
            <a:r>
              <a:rPr lang="en-US" altLang="zh-CN" sz="2400" dirty="0"/>
              <a:t>public class </a:t>
            </a:r>
            <a:r>
              <a:rPr lang="en-US" altLang="zh-CN" sz="2400" dirty="0" smtClean="0"/>
              <a:t>Light{ }</a:t>
            </a:r>
            <a:endParaRPr lang="zh-CN" altLang="en-US" sz="2400" dirty="0"/>
          </a:p>
        </p:txBody>
      </p:sp>
      <p:sp>
        <p:nvSpPr>
          <p:cNvPr id="6" name="矩形 5"/>
          <p:cNvSpPr/>
          <p:nvPr/>
        </p:nvSpPr>
        <p:spPr>
          <a:xfrm>
            <a:off x="5015880" y="821483"/>
            <a:ext cx="7176120" cy="6001643"/>
          </a:xfrm>
          <a:prstGeom prst="rect">
            <a:avLst/>
          </a:prstGeom>
          <a:ln>
            <a:solidFill>
              <a:schemeClr val="tx1"/>
            </a:solidFill>
          </a:ln>
        </p:spPr>
        <p:txBody>
          <a:bodyPr wrap="square">
            <a:spAutoFit/>
          </a:bodyPr>
          <a:lstStyle/>
          <a:p>
            <a:r>
              <a:rPr lang="en-US" altLang="zh-CN" sz="2400" dirty="0"/>
              <a:t>public class </a:t>
            </a:r>
            <a:r>
              <a:rPr lang="en-US" altLang="zh-CN" sz="2400" dirty="0" smtClean="0"/>
              <a:t>Car{</a:t>
            </a:r>
            <a:endParaRPr lang="en-US" altLang="zh-CN" sz="2400" dirty="0"/>
          </a:p>
          <a:p>
            <a:r>
              <a:rPr lang="en-US" altLang="zh-CN" sz="2400" dirty="0"/>
              <a:t>    private Engine </a:t>
            </a:r>
            <a:r>
              <a:rPr lang="en-US" altLang="zh-CN" sz="2400" dirty="0" err="1"/>
              <a:t>engine</a:t>
            </a:r>
            <a:r>
              <a:rPr lang="en-US" altLang="zh-CN" sz="2400" dirty="0"/>
              <a:t>;</a:t>
            </a:r>
            <a:endParaRPr lang="en-US" altLang="zh-CN" sz="2400" dirty="0"/>
          </a:p>
          <a:p>
            <a:r>
              <a:rPr lang="en-US" altLang="zh-CN" sz="2400" dirty="0"/>
              <a:t>    private Light </a:t>
            </a:r>
            <a:r>
              <a:rPr lang="en-US" altLang="zh-CN" sz="2400" dirty="0" err="1"/>
              <a:t>light</a:t>
            </a:r>
            <a:r>
              <a:rPr lang="en-US" altLang="zh-CN" sz="2400" dirty="0"/>
              <a:t>;</a:t>
            </a:r>
            <a:endParaRPr lang="en-US" altLang="zh-CN" sz="2400" dirty="0"/>
          </a:p>
          <a:p>
            <a:r>
              <a:rPr lang="en-US" altLang="zh-CN" sz="2400" dirty="0"/>
              <a:t>    private Wheel </a:t>
            </a:r>
            <a:r>
              <a:rPr lang="en-US" altLang="zh-CN" sz="2400" dirty="0" err="1"/>
              <a:t>wheel</a:t>
            </a:r>
            <a:r>
              <a:rPr lang="en-US" altLang="zh-CN" sz="2400" dirty="0"/>
              <a:t>;</a:t>
            </a:r>
            <a:endParaRPr lang="en-US" altLang="zh-CN" sz="2400" dirty="0"/>
          </a:p>
          <a:p>
            <a:r>
              <a:rPr lang="en-US" altLang="zh-CN" sz="2400" dirty="0"/>
              <a:t>    </a:t>
            </a:r>
            <a:endParaRPr lang="en-US" altLang="zh-CN" sz="2400" dirty="0"/>
          </a:p>
          <a:p>
            <a:r>
              <a:rPr lang="en-US" altLang="zh-CN" sz="2400" dirty="0"/>
              <a:t>    public Car(Engine </a:t>
            </a:r>
            <a:r>
              <a:rPr lang="en-US" altLang="zh-CN" sz="2400" dirty="0" err="1"/>
              <a:t>engine</a:t>
            </a:r>
            <a:r>
              <a:rPr lang="en-US" altLang="zh-CN" sz="2400" dirty="0"/>
              <a:t>, Light </a:t>
            </a:r>
            <a:r>
              <a:rPr lang="en-US" altLang="zh-CN" sz="2400" dirty="0" err="1"/>
              <a:t>light</a:t>
            </a:r>
            <a:r>
              <a:rPr lang="en-US" altLang="zh-CN" sz="2400" dirty="0"/>
              <a:t>, Wheel wheel</a:t>
            </a:r>
            <a:r>
              <a:rPr lang="en-US" altLang="zh-CN" sz="2400" dirty="0" smtClean="0"/>
              <a:t>)  </a:t>
            </a:r>
            <a:r>
              <a:rPr lang="en-US" altLang="zh-CN" sz="2400" dirty="0"/>
              <a:t>{</a:t>
            </a:r>
            <a:endParaRPr lang="en-US" altLang="zh-CN" sz="2400" dirty="0"/>
          </a:p>
          <a:p>
            <a:r>
              <a:rPr lang="en-US" altLang="zh-CN" sz="2400" dirty="0"/>
              <a:t>        super();</a:t>
            </a:r>
            <a:endParaRPr lang="en-US" altLang="zh-CN" sz="2400" dirty="0"/>
          </a:p>
          <a:p>
            <a:r>
              <a:rPr lang="en-US" altLang="zh-CN" sz="2400" dirty="0"/>
              <a:t>        </a:t>
            </a:r>
            <a:r>
              <a:rPr lang="en-US" altLang="zh-CN" sz="2400" dirty="0" err="1"/>
              <a:t>this.engine</a:t>
            </a:r>
            <a:r>
              <a:rPr lang="en-US" altLang="zh-CN" sz="2400" dirty="0"/>
              <a:t> = engine;</a:t>
            </a:r>
            <a:endParaRPr lang="en-US" altLang="zh-CN" sz="2400" dirty="0"/>
          </a:p>
          <a:p>
            <a:r>
              <a:rPr lang="en-US" altLang="zh-CN" sz="2400" dirty="0"/>
              <a:t>        </a:t>
            </a:r>
            <a:r>
              <a:rPr lang="en-US" altLang="zh-CN" sz="2400" dirty="0" err="1"/>
              <a:t>this.light</a:t>
            </a:r>
            <a:r>
              <a:rPr lang="en-US" altLang="zh-CN" sz="2400" dirty="0"/>
              <a:t> = light;</a:t>
            </a:r>
            <a:endParaRPr lang="en-US" altLang="zh-CN" sz="2400" dirty="0"/>
          </a:p>
          <a:p>
            <a:r>
              <a:rPr lang="en-US" altLang="zh-CN" sz="2400" dirty="0"/>
              <a:t>        </a:t>
            </a:r>
            <a:r>
              <a:rPr lang="en-US" altLang="zh-CN" sz="2400" dirty="0" err="1"/>
              <a:t>this.wheel</a:t>
            </a:r>
            <a:r>
              <a:rPr lang="en-US" altLang="zh-CN" sz="2400" dirty="0"/>
              <a:t> = wheel;</a:t>
            </a:r>
            <a:endParaRPr lang="en-US" altLang="zh-CN" sz="2400" dirty="0"/>
          </a:p>
          <a:p>
            <a:r>
              <a:rPr lang="en-US" altLang="zh-CN" sz="2400" dirty="0"/>
              <a:t>    }</a:t>
            </a:r>
            <a:endParaRPr lang="en-US" altLang="zh-CN" sz="2400" dirty="0"/>
          </a:p>
          <a:p>
            <a:r>
              <a:rPr lang="en-US" altLang="zh-CN" sz="2400" dirty="0"/>
              <a:t>    </a:t>
            </a:r>
            <a:endParaRPr lang="en-US" altLang="zh-CN" sz="2400" dirty="0"/>
          </a:p>
          <a:p>
            <a:r>
              <a:rPr lang="en-US" altLang="zh-CN" sz="2400" dirty="0"/>
              <a:t>    public void drive</a:t>
            </a:r>
            <a:r>
              <a:rPr lang="en-US" altLang="zh-CN" sz="2400" dirty="0" smtClean="0"/>
              <a:t>()   {        </a:t>
            </a:r>
            <a:endParaRPr lang="en-US" altLang="zh-CN" sz="2400" dirty="0"/>
          </a:p>
          <a:p>
            <a:r>
              <a:rPr lang="en-US" altLang="zh-CN" sz="2400" dirty="0"/>
              <a:t>    }</a:t>
            </a:r>
            <a:endParaRPr lang="en-US" altLang="zh-CN" sz="2400" dirty="0"/>
          </a:p>
          <a:p>
            <a:r>
              <a:rPr lang="en-US" altLang="zh-CN" sz="2400" dirty="0"/>
              <a:t>}</a:t>
            </a:r>
            <a:endParaRPr lang="zh-CN" altLang="en-US" sz="2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7486" y="980728"/>
            <a:ext cx="7132650" cy="461665"/>
          </a:xfrm>
          <a:prstGeom prst="rect">
            <a:avLst/>
          </a:prstGeom>
        </p:spPr>
        <p:txBody>
          <a:bodyPr wrap="square">
            <a:spAutoFit/>
          </a:bodyPr>
          <a:lstStyle/>
          <a:p>
            <a:r>
              <a:rPr lang="zh-CN" altLang="en-US" sz="2400" b="1" dirty="0" smtClean="0">
                <a:latin typeface="+mn-ea"/>
              </a:rPr>
              <a:t>练习：学校</a:t>
            </a:r>
            <a:r>
              <a:rPr lang="zh-CN" altLang="en-US" sz="2400" b="1" dirty="0">
                <a:latin typeface="+mn-ea"/>
              </a:rPr>
              <a:t>与</a:t>
            </a:r>
            <a:r>
              <a:rPr lang="zh-CN" altLang="en-US" sz="2400" b="1" dirty="0" smtClean="0">
                <a:latin typeface="+mn-ea"/>
              </a:rPr>
              <a:t>学生的聚合关系，写出</a:t>
            </a:r>
            <a:r>
              <a:rPr lang="en-US" altLang="zh-CN" sz="2400" b="1" dirty="0" smtClean="0">
                <a:latin typeface="+mn-ea"/>
              </a:rPr>
              <a:t>JAVA</a:t>
            </a:r>
            <a:r>
              <a:rPr lang="zh-CN" altLang="en-US" sz="2400" b="1" dirty="0" smtClean="0">
                <a:latin typeface="+mn-ea"/>
              </a:rPr>
              <a:t>代码</a:t>
            </a:r>
            <a:endParaRPr lang="zh-CN" altLang="en-US" sz="2400" b="1" dirty="0">
              <a:latin typeface="+mn-ea"/>
            </a:endParaRPr>
          </a:p>
        </p:txBody>
      </p:sp>
      <p:pic>
        <p:nvPicPr>
          <p:cNvPr id="3" name="图片 2"/>
          <p:cNvPicPr>
            <a:picLocks noChangeAspect="1"/>
          </p:cNvPicPr>
          <p:nvPr/>
        </p:nvPicPr>
        <p:blipFill>
          <a:blip r:embed="rId1"/>
          <a:stretch>
            <a:fillRect/>
          </a:stretch>
        </p:blipFill>
        <p:spPr>
          <a:xfrm>
            <a:off x="9507821" y="848591"/>
            <a:ext cx="1579001" cy="1579001"/>
          </a:xfrm>
          <a:prstGeom prst="rect">
            <a:avLst/>
          </a:prstGeom>
        </p:spPr>
      </p:pic>
      <p:pic>
        <p:nvPicPr>
          <p:cNvPr id="4" name="图片 3"/>
          <p:cNvPicPr>
            <a:picLocks noChangeAspect="1"/>
          </p:cNvPicPr>
          <p:nvPr/>
        </p:nvPicPr>
        <p:blipFill>
          <a:blip r:embed="rId2"/>
          <a:stretch>
            <a:fillRect/>
          </a:stretch>
        </p:blipFill>
        <p:spPr>
          <a:xfrm>
            <a:off x="983432" y="1825085"/>
            <a:ext cx="8206346" cy="1581262"/>
          </a:xfrm>
          <a:prstGeom prst="rect">
            <a:avLst/>
          </a:prstGeom>
        </p:spPr>
      </p:pic>
      <p:sp>
        <p:nvSpPr>
          <p:cNvPr id="5" name="矩形 4"/>
          <p:cNvSpPr/>
          <p:nvPr/>
        </p:nvSpPr>
        <p:spPr>
          <a:xfrm>
            <a:off x="875030" y="3789045"/>
            <a:ext cx="10073640" cy="2676525"/>
          </a:xfrm>
          <a:prstGeom prst="rect">
            <a:avLst/>
          </a:prstGeom>
        </p:spPr>
        <p:txBody>
          <a:bodyPr wrap="square">
            <a:spAutoFit/>
          </a:bodyPr>
          <a:lstStyle/>
          <a:p>
            <a:r>
              <a:rPr lang="en-US" altLang="zh-CN" sz="2400" dirty="0"/>
              <a:t>public class Student{</a:t>
            </a:r>
            <a:endParaRPr lang="en-US" altLang="zh-CN" sz="2400" dirty="0"/>
          </a:p>
          <a:p>
            <a:r>
              <a:rPr lang="en-US" altLang="zh-CN" sz="2400" dirty="0" smtClean="0"/>
              <a:t>}</a:t>
            </a:r>
            <a:endParaRPr lang="en-US" altLang="zh-CN" sz="2400" dirty="0" smtClean="0"/>
          </a:p>
          <a:p>
            <a:endParaRPr lang="en-US" altLang="zh-CN" sz="2400" dirty="0"/>
          </a:p>
          <a:p>
            <a:r>
              <a:rPr lang="en-US" altLang="zh-CN" sz="2400" dirty="0"/>
              <a:t>public class School{  </a:t>
            </a:r>
            <a:endParaRPr lang="en-US" altLang="zh-CN" sz="2400" dirty="0"/>
          </a:p>
          <a:p>
            <a:r>
              <a:rPr lang="en-US" altLang="zh-CN" sz="2400" dirty="0"/>
              <a:t>       private List&lt;Student&gt; students </a:t>
            </a:r>
            <a:r>
              <a:rPr lang="en-US" altLang="zh-CN" sz="2400" dirty="0" smtClean="0"/>
              <a:t>;</a:t>
            </a:r>
            <a:endParaRPr lang="en-US" altLang="zh-CN" sz="2400" dirty="0" smtClean="0"/>
          </a:p>
          <a:p>
            <a:r>
              <a:rPr lang="en-US" altLang="zh-CN" sz="2400" dirty="0" smtClean="0"/>
              <a:t>}</a:t>
            </a:r>
            <a:endParaRPr lang="en-US" altLang="zh-CN" sz="2400" dirty="0"/>
          </a:p>
          <a:p>
            <a:r>
              <a:rPr lang="en-US" altLang="zh-CN" sz="2400" dirty="0"/>
              <a:t>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335360" y="804554"/>
            <a:ext cx="11964908" cy="580865"/>
          </a:xfrm>
          <a:prstGeom prst="rect">
            <a:avLst/>
          </a:prstGeom>
          <a:noFill/>
        </p:spPr>
        <p:txBody>
          <a:bodyPr wrap="square" rtlCol="0">
            <a:spAutoFit/>
          </a:bodyPr>
          <a:lstStyle/>
          <a:p>
            <a:pPr algn="just">
              <a:lnSpc>
                <a:spcPct val="150000"/>
              </a:lnSpc>
            </a:pPr>
            <a:r>
              <a:rPr lang="zh-CN" altLang="en-US" sz="2400" b="1" dirty="0">
                <a:solidFill>
                  <a:srgbClr val="1B4580"/>
                </a:solidFill>
                <a:sym typeface="Times New Roman" panose="02020603050405020304" pitchFamily="18" charset="0"/>
              </a:rPr>
              <a:t>组合关系</a:t>
            </a:r>
            <a:endParaRPr lang="en-US" sz="2400" b="1" dirty="0">
              <a:solidFill>
                <a:srgbClr val="1B4580"/>
              </a:solidFill>
              <a:sym typeface="Times New Roman" panose="02020603050405020304" pitchFamily="18" charset="0"/>
            </a:endParaRPr>
          </a:p>
        </p:txBody>
      </p:sp>
      <p:sp>
        <p:nvSpPr>
          <p:cNvPr id="3" name="TextBox 76"/>
          <p:cNvSpPr txBox="1"/>
          <p:nvPr/>
        </p:nvSpPr>
        <p:spPr>
          <a:xfrm>
            <a:off x="299429" y="1425268"/>
            <a:ext cx="11285623" cy="2308324"/>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组合关系是聚合关系中的一种特殊情况，</a:t>
            </a:r>
            <a:r>
              <a:rPr lang="zh-CN" altLang="en-US" sz="2400" b="1" dirty="0">
                <a:solidFill>
                  <a:srgbClr val="FF0000"/>
                </a:solidFill>
                <a:sym typeface="Times New Roman" panose="02020603050405020304" pitchFamily="18" charset="0"/>
              </a:rPr>
              <a:t>是更强形式的聚合</a:t>
            </a:r>
            <a:r>
              <a:rPr lang="zh-CN" altLang="en-US" sz="2400" b="1" dirty="0" smtClean="0">
                <a:solidFill>
                  <a:srgbClr val="FF0000"/>
                </a:solidFill>
                <a:sym typeface="Times New Roman" panose="02020603050405020304" pitchFamily="18" charset="0"/>
              </a:rPr>
              <a:t>，又</a:t>
            </a:r>
            <a:r>
              <a:rPr lang="zh-CN" altLang="en-US" sz="2400" b="1" dirty="0">
                <a:solidFill>
                  <a:srgbClr val="FF0000"/>
                </a:solidFill>
                <a:sym typeface="Times New Roman" panose="02020603050405020304" pitchFamily="18" charset="0"/>
              </a:rPr>
              <a:t>称强聚合</a:t>
            </a:r>
            <a:r>
              <a:rPr lang="en-US" altLang="zh-CN" sz="2400" b="1" dirty="0">
                <a:sym typeface="Times New Roman" panose="02020603050405020304" pitchFamily="18" charset="0"/>
              </a:rPr>
              <a:t>,</a:t>
            </a:r>
            <a:r>
              <a:rPr lang="zh-CN" altLang="en-US" sz="2400" b="1" dirty="0">
                <a:sym typeface="Times New Roman" panose="02020603050405020304" pitchFamily="18" charset="0"/>
              </a:rPr>
              <a:t>有两个额外的约束。</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1</a:t>
            </a:r>
            <a:r>
              <a:rPr lang="zh-CN" altLang="en-US" sz="2400" b="1" dirty="0">
                <a:sym typeface="Times New Roman" panose="02020603050405020304" pitchFamily="18" charset="0"/>
              </a:rPr>
              <a:t>）一个部分至多属于一个整体，整体部分多重性为</a:t>
            </a:r>
            <a:r>
              <a:rPr lang="en-US" altLang="zh-CN" sz="2400" b="1" dirty="0">
                <a:sym typeface="Times New Roman" panose="02020603050405020304" pitchFamily="18" charset="0"/>
              </a:rPr>
              <a:t>1</a:t>
            </a:r>
            <a:endParaRPr lang="en-US" altLang="zh-CN"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a:t>
            </a:r>
            <a:r>
              <a:rPr lang="en-US" altLang="zh-CN" sz="2400" b="1" dirty="0">
                <a:sym typeface="Times New Roman" panose="02020603050405020304" pitchFamily="18" charset="0"/>
              </a:rPr>
              <a:t>2</a:t>
            </a:r>
            <a:r>
              <a:rPr lang="zh-CN" altLang="en-US" sz="2400" b="1" dirty="0">
                <a:sym typeface="Times New Roman" panose="02020603050405020304" pitchFamily="18" charset="0"/>
              </a:rPr>
              <a:t>）</a:t>
            </a:r>
            <a:r>
              <a:rPr lang="zh-CN" altLang="en-US" sz="2400" b="1" dirty="0">
                <a:solidFill>
                  <a:srgbClr val="FF0000"/>
                </a:solidFill>
                <a:sym typeface="Times New Roman" panose="02020603050405020304" pitchFamily="18" charset="0"/>
              </a:rPr>
              <a:t>部分对象的生命周期取决于组合对象的生命周期，部</a:t>
            </a:r>
            <a:r>
              <a:rPr lang="zh-CN" altLang="en-US" sz="2400" b="1" dirty="0" smtClean="0">
                <a:solidFill>
                  <a:srgbClr val="FF0000"/>
                </a:solidFill>
                <a:sym typeface="Times New Roman" panose="02020603050405020304" pitchFamily="18" charset="0"/>
              </a:rPr>
              <a:t>分类完全</a:t>
            </a:r>
            <a:r>
              <a:rPr lang="zh-CN" altLang="en-US" sz="2400" b="1" dirty="0">
                <a:solidFill>
                  <a:srgbClr val="FF0000"/>
                </a:solidFill>
                <a:sym typeface="Times New Roman" panose="02020603050405020304" pitchFamily="18" charset="0"/>
              </a:rPr>
              <a:t>隶属于整体类</a:t>
            </a:r>
            <a:r>
              <a:rPr lang="zh-CN" altLang="en-US" sz="2400" b="1" dirty="0">
                <a:sym typeface="Times New Roman" panose="02020603050405020304" pitchFamily="18" charset="0"/>
              </a:rPr>
              <a:t>。</a:t>
            </a: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93910" y="4394155"/>
            <a:ext cx="11528432" cy="980909"/>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991544" y="1124744"/>
            <a:ext cx="7321931" cy="4920339"/>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97913" y="1162652"/>
            <a:ext cx="4833992" cy="3607262"/>
          </a:xfrm>
          <a:prstGeom prst="rect">
            <a:avLst/>
          </a:prstGeom>
        </p:spPr>
      </p:pic>
      <p:sp>
        <p:nvSpPr>
          <p:cNvPr id="3" name="矩形 2"/>
          <p:cNvSpPr/>
          <p:nvPr/>
        </p:nvSpPr>
        <p:spPr>
          <a:xfrm>
            <a:off x="397913" y="5373216"/>
            <a:ext cx="2601744" cy="1200329"/>
          </a:xfrm>
          <a:prstGeom prst="rect">
            <a:avLst/>
          </a:prstGeom>
        </p:spPr>
        <p:txBody>
          <a:bodyPr wrap="square">
            <a:spAutoFit/>
          </a:bodyPr>
          <a:lstStyle/>
          <a:p>
            <a:r>
              <a:rPr lang="en-US" altLang="zh-CN" sz="2400" dirty="0"/>
              <a:t>public class Mouth</a:t>
            </a:r>
            <a:endParaRPr lang="en-US" altLang="zh-CN" sz="2400" dirty="0"/>
          </a:p>
          <a:p>
            <a:r>
              <a:rPr lang="en-US" altLang="zh-CN" sz="2400" dirty="0" smtClean="0"/>
              <a:t>{ </a:t>
            </a:r>
            <a:endParaRPr lang="en-US" altLang="zh-CN" sz="2400" dirty="0"/>
          </a:p>
          <a:p>
            <a:r>
              <a:rPr lang="en-US" altLang="zh-CN" sz="2400" dirty="0"/>
              <a:t>}</a:t>
            </a:r>
            <a:endParaRPr lang="zh-CN" altLang="en-US" sz="2400" dirty="0"/>
          </a:p>
        </p:txBody>
      </p:sp>
      <p:sp>
        <p:nvSpPr>
          <p:cNvPr id="4" name="矩形 3"/>
          <p:cNvSpPr/>
          <p:nvPr/>
        </p:nvSpPr>
        <p:spPr>
          <a:xfrm>
            <a:off x="2999657" y="5373215"/>
            <a:ext cx="2520280" cy="1200329"/>
          </a:xfrm>
          <a:prstGeom prst="rect">
            <a:avLst/>
          </a:prstGeom>
        </p:spPr>
        <p:txBody>
          <a:bodyPr wrap="square">
            <a:spAutoFit/>
          </a:bodyPr>
          <a:lstStyle/>
          <a:p>
            <a:r>
              <a:rPr lang="en-US" altLang="zh-CN" sz="2400" dirty="0"/>
              <a:t>public class Nose</a:t>
            </a:r>
            <a:endParaRPr lang="en-US" altLang="zh-CN" sz="2400" dirty="0"/>
          </a:p>
          <a:p>
            <a:r>
              <a:rPr lang="en-US" altLang="zh-CN" sz="2400" dirty="0" smtClean="0"/>
              <a:t>{ </a:t>
            </a:r>
            <a:endParaRPr lang="en-US" altLang="zh-CN" sz="2400" dirty="0"/>
          </a:p>
          <a:p>
            <a:r>
              <a:rPr lang="en-US" altLang="zh-CN" sz="2400" dirty="0"/>
              <a:t>}</a:t>
            </a:r>
            <a:endParaRPr lang="zh-CN" altLang="en-US" sz="2400" dirty="0"/>
          </a:p>
        </p:txBody>
      </p:sp>
      <p:sp>
        <p:nvSpPr>
          <p:cNvPr id="5" name="矩形 4"/>
          <p:cNvSpPr/>
          <p:nvPr/>
        </p:nvSpPr>
        <p:spPr>
          <a:xfrm>
            <a:off x="6156142" y="1204355"/>
            <a:ext cx="5569361" cy="4893647"/>
          </a:xfrm>
          <a:prstGeom prst="rect">
            <a:avLst/>
          </a:prstGeom>
          <a:ln>
            <a:solidFill>
              <a:schemeClr val="tx1"/>
            </a:solidFill>
          </a:ln>
        </p:spPr>
        <p:txBody>
          <a:bodyPr wrap="square">
            <a:spAutoFit/>
          </a:bodyPr>
          <a:lstStyle/>
          <a:p>
            <a:r>
              <a:rPr lang="en-US" altLang="zh-CN" sz="2400" dirty="0"/>
              <a:t>public class </a:t>
            </a:r>
            <a:r>
              <a:rPr lang="en-US" altLang="zh-CN" sz="2400" dirty="0" smtClean="0"/>
              <a:t>Head{</a:t>
            </a:r>
            <a:endParaRPr lang="en-US" altLang="zh-CN" sz="2400" dirty="0"/>
          </a:p>
          <a:p>
            <a:r>
              <a:rPr lang="en-US" altLang="zh-CN" sz="2400" dirty="0"/>
              <a:t>    private Mouth </a:t>
            </a:r>
            <a:r>
              <a:rPr lang="en-US" altLang="zh-CN" sz="2400" dirty="0" err="1"/>
              <a:t>mouth</a:t>
            </a:r>
            <a:r>
              <a:rPr lang="en-US" altLang="zh-CN" sz="2400" dirty="0"/>
              <a:t>;</a:t>
            </a:r>
            <a:endParaRPr lang="en-US" altLang="zh-CN" sz="2400" dirty="0"/>
          </a:p>
          <a:p>
            <a:r>
              <a:rPr lang="en-US" altLang="zh-CN" sz="2400" dirty="0"/>
              <a:t>    private Nose </a:t>
            </a:r>
            <a:r>
              <a:rPr lang="en-US" altLang="zh-CN" sz="2400" dirty="0" err="1"/>
              <a:t>nose</a:t>
            </a:r>
            <a:r>
              <a:rPr lang="en-US" altLang="zh-CN" sz="2400" dirty="0"/>
              <a:t>;</a:t>
            </a:r>
            <a:endParaRPr lang="en-US" altLang="zh-CN" sz="2400" dirty="0"/>
          </a:p>
          <a:p>
            <a:r>
              <a:rPr lang="en-US" altLang="zh-CN" sz="2400" dirty="0"/>
              <a:t>    </a:t>
            </a:r>
            <a:endParaRPr lang="en-US" altLang="zh-CN" sz="2400" dirty="0"/>
          </a:p>
          <a:p>
            <a:r>
              <a:rPr lang="en-US" altLang="zh-CN" sz="2400" dirty="0"/>
              <a:t>    public Head</a:t>
            </a:r>
            <a:r>
              <a:rPr lang="en-US" altLang="zh-CN" sz="2400" dirty="0" smtClean="0"/>
              <a:t>()    </a:t>
            </a:r>
            <a:r>
              <a:rPr lang="en-US" altLang="zh-CN" sz="2400" dirty="0"/>
              <a:t>{</a:t>
            </a:r>
            <a:endParaRPr lang="en-US" altLang="zh-CN" sz="2400" dirty="0"/>
          </a:p>
          <a:p>
            <a:r>
              <a:rPr lang="en-US" altLang="zh-CN" sz="2400" dirty="0"/>
              <a:t>        mouth = new Mouth();</a:t>
            </a:r>
            <a:endParaRPr lang="en-US" altLang="zh-CN" sz="2400" dirty="0"/>
          </a:p>
          <a:p>
            <a:r>
              <a:rPr lang="en-US" altLang="zh-CN" sz="2400" dirty="0"/>
              <a:t>        nose = new Nose();</a:t>
            </a:r>
            <a:endParaRPr lang="en-US" altLang="zh-CN" sz="2400" dirty="0"/>
          </a:p>
          <a:p>
            <a:r>
              <a:rPr lang="en-US" altLang="zh-CN" sz="2400" dirty="0"/>
              <a:t>    }</a:t>
            </a:r>
            <a:endParaRPr lang="en-US" altLang="zh-CN" sz="2400" dirty="0"/>
          </a:p>
          <a:p>
            <a:r>
              <a:rPr lang="en-US" altLang="zh-CN" sz="2400" dirty="0"/>
              <a:t>    </a:t>
            </a:r>
            <a:endParaRPr lang="en-US" altLang="zh-CN" sz="2400" dirty="0"/>
          </a:p>
          <a:p>
            <a:r>
              <a:rPr lang="en-US" altLang="zh-CN" sz="2400" dirty="0"/>
              <a:t>    public void shake</a:t>
            </a:r>
            <a:r>
              <a:rPr lang="en-US" altLang="zh-CN" sz="2400" dirty="0" smtClean="0"/>
              <a:t>()    </a:t>
            </a:r>
            <a:r>
              <a:rPr lang="en-US" altLang="zh-CN" sz="2400" dirty="0"/>
              <a:t>{</a:t>
            </a:r>
            <a:endParaRPr lang="en-US" altLang="zh-CN" sz="2400" dirty="0"/>
          </a:p>
          <a:p>
            <a:r>
              <a:rPr lang="en-US" altLang="zh-CN" sz="2400" dirty="0"/>
              <a:t>        </a:t>
            </a:r>
            <a:endParaRPr lang="en-US" altLang="zh-CN" sz="2400" dirty="0"/>
          </a:p>
          <a:p>
            <a:r>
              <a:rPr lang="en-US" altLang="zh-CN" sz="2400" dirty="0"/>
              <a:t>    }</a:t>
            </a:r>
            <a:endParaRPr lang="en-US" altLang="zh-CN" sz="2400" dirty="0"/>
          </a:p>
          <a:p>
            <a:r>
              <a:rPr lang="en-US" altLang="zh-CN" sz="2400" dirty="0"/>
              <a:t>}</a:t>
            </a:r>
            <a:endParaRPr lang="zh-CN" altLang="en-US" sz="2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lipboard.png"/>
          <p:cNvPicPr>
            <a:picLocks noChangeAspect="1" noChangeArrowheads="1"/>
          </p:cNvPicPr>
          <p:nvPr/>
        </p:nvPicPr>
        <p:blipFill rotWithShape="1">
          <a:blip r:embed="rId1">
            <a:extLst>
              <a:ext uri="{28A0092B-C50C-407E-A947-70E740481C1C}">
                <a14:useLocalDpi xmlns:a14="http://schemas.microsoft.com/office/drawing/2010/main" val="0"/>
              </a:ext>
            </a:extLst>
          </a:blip>
          <a:srcRect l="4001" r="6667"/>
          <a:stretch>
            <a:fillRect/>
          </a:stretch>
        </p:blipFill>
        <p:spPr bwMode="auto">
          <a:xfrm>
            <a:off x="335360" y="1791832"/>
            <a:ext cx="5417877" cy="275967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7486" y="980728"/>
            <a:ext cx="7132650" cy="461665"/>
          </a:xfrm>
          <a:prstGeom prst="rect">
            <a:avLst/>
          </a:prstGeom>
        </p:spPr>
        <p:txBody>
          <a:bodyPr wrap="square">
            <a:spAutoFit/>
          </a:bodyPr>
          <a:lstStyle/>
          <a:p>
            <a:r>
              <a:rPr lang="zh-CN" altLang="en-US" sz="2400" b="1" dirty="0" smtClean="0">
                <a:latin typeface="+mn-ea"/>
              </a:rPr>
              <a:t>练习：鸟与翅膀的组合关系，写出</a:t>
            </a:r>
            <a:r>
              <a:rPr lang="en-US" altLang="zh-CN" sz="2400" b="1" dirty="0" smtClean="0">
                <a:latin typeface="+mn-ea"/>
              </a:rPr>
              <a:t>JAVA</a:t>
            </a:r>
            <a:r>
              <a:rPr lang="zh-CN" altLang="en-US" sz="2400" b="1" dirty="0" smtClean="0">
                <a:latin typeface="+mn-ea"/>
              </a:rPr>
              <a:t>代码</a:t>
            </a:r>
            <a:endParaRPr lang="zh-CN" altLang="en-US" sz="2400" b="1" dirty="0">
              <a:latin typeface="+mn-ea"/>
            </a:endParaRPr>
          </a:p>
        </p:txBody>
      </p:sp>
      <p:sp>
        <p:nvSpPr>
          <p:cNvPr id="4" name="矩形 3"/>
          <p:cNvSpPr/>
          <p:nvPr/>
        </p:nvSpPr>
        <p:spPr>
          <a:xfrm>
            <a:off x="524888" y="5013176"/>
            <a:ext cx="3626896" cy="830997"/>
          </a:xfrm>
          <a:prstGeom prst="rect">
            <a:avLst/>
          </a:prstGeom>
        </p:spPr>
        <p:txBody>
          <a:bodyPr wrap="square">
            <a:spAutoFit/>
          </a:bodyPr>
          <a:lstStyle/>
          <a:p>
            <a:r>
              <a:rPr lang="en-US" altLang="zh-CN" sz="2400" dirty="0"/>
              <a:t>public class </a:t>
            </a:r>
            <a:r>
              <a:rPr lang="zh-CN" altLang="en-US" sz="2400" dirty="0" smtClean="0"/>
              <a:t>翅膀</a:t>
            </a:r>
            <a:r>
              <a:rPr lang="en-US" altLang="zh-CN" sz="2400" dirty="0" smtClean="0"/>
              <a:t>{ </a:t>
            </a:r>
            <a:endParaRPr lang="en-US" altLang="zh-CN" sz="2400" dirty="0"/>
          </a:p>
          <a:p>
            <a:r>
              <a:rPr lang="en-US" altLang="zh-CN" sz="2400" dirty="0"/>
              <a:t>}</a:t>
            </a:r>
            <a:endParaRPr lang="zh-CN" altLang="en-US" sz="2400" dirty="0"/>
          </a:p>
        </p:txBody>
      </p:sp>
      <p:sp>
        <p:nvSpPr>
          <p:cNvPr id="5" name="矩形 4"/>
          <p:cNvSpPr/>
          <p:nvPr/>
        </p:nvSpPr>
        <p:spPr>
          <a:xfrm>
            <a:off x="6622639" y="1442357"/>
            <a:ext cx="5569361" cy="4893647"/>
          </a:xfrm>
          <a:prstGeom prst="rect">
            <a:avLst/>
          </a:prstGeom>
          <a:ln>
            <a:solidFill>
              <a:schemeClr val="tx1"/>
            </a:solidFill>
          </a:ln>
        </p:spPr>
        <p:txBody>
          <a:bodyPr wrap="square">
            <a:spAutoFit/>
          </a:bodyPr>
          <a:lstStyle/>
          <a:p>
            <a:r>
              <a:rPr lang="en-US" altLang="zh-CN" sz="2400" dirty="0"/>
              <a:t>public class </a:t>
            </a:r>
            <a:r>
              <a:rPr lang="zh-CN" altLang="en-US" sz="2400" dirty="0" smtClean="0"/>
              <a:t>鸟</a:t>
            </a:r>
            <a:r>
              <a:rPr lang="en-US" altLang="zh-CN" sz="2400" dirty="0" smtClean="0"/>
              <a:t>{</a:t>
            </a:r>
            <a:endParaRPr lang="en-US" altLang="zh-CN" sz="2400" dirty="0"/>
          </a:p>
          <a:p>
            <a:r>
              <a:rPr lang="en-US" altLang="zh-CN" sz="2400" dirty="0"/>
              <a:t>    </a:t>
            </a:r>
            <a:r>
              <a:rPr lang="en-US" altLang="zh-CN" sz="2400" dirty="0" smtClean="0"/>
              <a:t>private  </a:t>
            </a:r>
            <a:r>
              <a:rPr lang="zh-CN" altLang="en-US" sz="2400" dirty="0" smtClean="0"/>
              <a:t>翅膀 </a:t>
            </a:r>
            <a:r>
              <a:rPr lang="en-US" altLang="zh-CN" sz="2400" dirty="0" smtClean="0"/>
              <a:t>leftwing;</a:t>
            </a:r>
            <a:endParaRPr lang="en-US" altLang="zh-CN" sz="2400" dirty="0"/>
          </a:p>
          <a:p>
            <a:r>
              <a:rPr lang="en-US" altLang="zh-CN" sz="2400" dirty="0"/>
              <a:t>    </a:t>
            </a:r>
            <a:r>
              <a:rPr lang="en-US" altLang="zh-CN" sz="2400" dirty="0" smtClean="0"/>
              <a:t>private </a:t>
            </a:r>
            <a:r>
              <a:rPr lang="zh-CN" altLang="en-US" sz="2400" dirty="0" smtClean="0"/>
              <a:t>翅膀  </a:t>
            </a:r>
            <a:r>
              <a:rPr lang="en-US" altLang="zh-CN" sz="2400" dirty="0" smtClean="0"/>
              <a:t>rightwing;</a:t>
            </a:r>
            <a:endParaRPr lang="en-US" altLang="zh-CN" sz="2400" dirty="0"/>
          </a:p>
          <a:p>
            <a:r>
              <a:rPr lang="en-US" altLang="zh-CN" sz="2400" dirty="0"/>
              <a:t>    </a:t>
            </a:r>
            <a:endParaRPr lang="en-US" altLang="zh-CN" sz="2400" dirty="0"/>
          </a:p>
          <a:p>
            <a:r>
              <a:rPr lang="en-US" altLang="zh-CN" sz="2400" dirty="0"/>
              <a:t>    </a:t>
            </a:r>
            <a:r>
              <a:rPr lang="en-US" altLang="zh-CN" sz="2400" dirty="0" smtClean="0"/>
              <a:t>public </a:t>
            </a:r>
            <a:r>
              <a:rPr lang="zh-CN" altLang="en-US" sz="2400" dirty="0" smtClean="0"/>
              <a:t>鸟</a:t>
            </a:r>
            <a:r>
              <a:rPr lang="en-US" altLang="zh-CN" sz="2400" dirty="0" smtClean="0"/>
              <a:t>()    </a:t>
            </a:r>
            <a:r>
              <a:rPr lang="en-US" altLang="zh-CN" sz="2400" dirty="0"/>
              <a:t>{</a:t>
            </a:r>
            <a:endParaRPr lang="en-US" altLang="zh-CN" sz="2400" dirty="0"/>
          </a:p>
          <a:p>
            <a:r>
              <a:rPr lang="en-US" altLang="zh-CN" sz="2400" dirty="0" smtClean="0"/>
              <a:t>        </a:t>
            </a:r>
            <a:r>
              <a:rPr lang="en-US" altLang="zh-CN" sz="2400" dirty="0"/>
              <a:t>leftwing</a:t>
            </a:r>
            <a:r>
              <a:rPr lang="en-US" altLang="zh-CN" sz="2400" dirty="0" smtClean="0"/>
              <a:t> </a:t>
            </a:r>
            <a:r>
              <a:rPr lang="en-US" altLang="zh-CN" sz="2400" dirty="0"/>
              <a:t>= </a:t>
            </a:r>
            <a:r>
              <a:rPr lang="en-US" altLang="zh-CN" sz="2400" dirty="0" smtClean="0"/>
              <a:t>new  </a:t>
            </a:r>
            <a:r>
              <a:rPr lang="zh-CN" altLang="en-US" sz="2400" dirty="0" smtClean="0"/>
              <a:t>翅膀</a:t>
            </a:r>
            <a:r>
              <a:rPr lang="en-US" altLang="zh-CN" sz="2400" dirty="0" smtClean="0"/>
              <a:t>();</a:t>
            </a:r>
            <a:endParaRPr lang="en-US" altLang="zh-CN" sz="2400" dirty="0"/>
          </a:p>
          <a:p>
            <a:r>
              <a:rPr lang="en-US" altLang="zh-CN" sz="2400" dirty="0"/>
              <a:t> </a:t>
            </a:r>
            <a:r>
              <a:rPr lang="en-US" altLang="zh-CN" sz="2400" dirty="0" smtClean="0"/>
              <a:t>      rightwing </a:t>
            </a:r>
            <a:r>
              <a:rPr lang="en-US" altLang="zh-CN" sz="2400" dirty="0"/>
              <a:t>= </a:t>
            </a:r>
            <a:r>
              <a:rPr lang="en-US" altLang="zh-CN" sz="2400" dirty="0" smtClean="0"/>
              <a:t>new</a:t>
            </a:r>
            <a:r>
              <a:rPr lang="zh-CN" altLang="en-US" sz="2400" dirty="0"/>
              <a:t>翅膀</a:t>
            </a:r>
            <a:r>
              <a:rPr lang="en-US" altLang="zh-CN" sz="2400" dirty="0" smtClean="0"/>
              <a:t>();</a:t>
            </a:r>
            <a:endParaRPr lang="en-US" altLang="zh-CN" sz="2400" dirty="0"/>
          </a:p>
          <a:p>
            <a:r>
              <a:rPr lang="en-US" altLang="zh-CN" sz="2400" dirty="0"/>
              <a:t>    }</a:t>
            </a:r>
            <a:endParaRPr lang="en-US" altLang="zh-CN" sz="2400" dirty="0"/>
          </a:p>
          <a:p>
            <a:r>
              <a:rPr lang="en-US" altLang="zh-CN" sz="2400" dirty="0"/>
              <a:t>    </a:t>
            </a:r>
            <a:endParaRPr lang="en-US" altLang="zh-CN" sz="2400" dirty="0"/>
          </a:p>
          <a:p>
            <a:r>
              <a:rPr lang="en-US" altLang="zh-CN" sz="2400" dirty="0"/>
              <a:t>    public void </a:t>
            </a:r>
            <a:r>
              <a:rPr lang="zh-CN" altLang="en-US" sz="2400" dirty="0"/>
              <a:t>下单</a:t>
            </a:r>
            <a:r>
              <a:rPr lang="en-US" altLang="zh-CN" sz="2400" dirty="0" smtClean="0"/>
              <a:t>()    </a:t>
            </a:r>
            <a:r>
              <a:rPr lang="en-US" altLang="zh-CN" sz="2400" dirty="0"/>
              <a:t>{</a:t>
            </a:r>
            <a:endParaRPr lang="en-US" altLang="zh-CN" sz="2400" dirty="0"/>
          </a:p>
          <a:p>
            <a:r>
              <a:rPr lang="en-US" altLang="zh-CN" sz="2400" dirty="0"/>
              <a:t>        </a:t>
            </a:r>
            <a:endParaRPr lang="en-US" altLang="zh-CN" sz="2400" dirty="0"/>
          </a:p>
          <a:p>
            <a:r>
              <a:rPr lang="en-US" altLang="zh-CN" sz="2400" dirty="0"/>
              <a:t>    }</a:t>
            </a:r>
            <a:endParaRPr lang="en-US" altLang="zh-CN" sz="2400" dirty="0"/>
          </a:p>
          <a:p>
            <a:r>
              <a:rPr lang="en-US" altLang="zh-CN" sz="2400" dirty="0"/>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75"/>
          <p:cNvSpPr txBox="1"/>
          <p:nvPr/>
        </p:nvSpPr>
        <p:spPr>
          <a:xfrm>
            <a:off x="221766" y="710162"/>
            <a:ext cx="3137930" cy="646331"/>
          </a:xfrm>
          <a:prstGeom prst="rect">
            <a:avLst/>
          </a:prstGeom>
          <a:noFill/>
        </p:spPr>
        <p:txBody>
          <a:bodyPr wrap="square" rtlCol="0">
            <a:spAutoFit/>
          </a:bodyPr>
          <a:lstStyle/>
          <a:p>
            <a:pPr algn="just">
              <a:lnSpc>
                <a:spcPct val="150000"/>
              </a:lnSpc>
            </a:pPr>
            <a:r>
              <a:rPr lang="zh-CN" altLang="en-US" sz="24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组合与聚合的区别</a:t>
            </a:r>
            <a:endParaRPr lang="en-US" sz="24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14" name="TextBox 76"/>
          <p:cNvSpPr txBox="1"/>
          <p:nvPr/>
        </p:nvSpPr>
        <p:spPr>
          <a:xfrm>
            <a:off x="120061" y="1346742"/>
            <a:ext cx="4114800" cy="2400657"/>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000" b="1" dirty="0">
                <a:sym typeface="Times New Roman" panose="02020603050405020304" pitchFamily="18" charset="0"/>
              </a:rPr>
              <a:t>*聚合和组合关系</a:t>
            </a:r>
            <a:endParaRPr lang="zh-CN" altLang="en-US" sz="2000" b="1" dirty="0">
              <a:sym typeface="Times New Roman" panose="02020603050405020304" pitchFamily="18" charset="0"/>
            </a:endParaRPr>
          </a:p>
          <a:p>
            <a:pPr algn="just">
              <a:lnSpc>
                <a:spcPct val="150000"/>
              </a:lnSpc>
            </a:pPr>
            <a:r>
              <a:rPr lang="zh-CN" altLang="en-US" sz="2000" b="1" dirty="0">
                <a:sym typeface="Times New Roman" panose="02020603050405020304" pitchFamily="18" charset="0"/>
              </a:rPr>
              <a:t>* 聚合关系：雁群和大雁</a:t>
            </a:r>
            <a:endParaRPr lang="zh-CN" altLang="en-US" sz="2000" b="1" dirty="0">
              <a:sym typeface="Times New Roman" panose="02020603050405020304" pitchFamily="18" charset="0"/>
            </a:endParaRPr>
          </a:p>
          <a:p>
            <a:pPr algn="just">
              <a:lnSpc>
                <a:spcPct val="150000"/>
              </a:lnSpc>
            </a:pPr>
            <a:r>
              <a:rPr lang="zh-CN" altLang="en-US" sz="2000" b="1" dirty="0">
                <a:sym typeface="Times New Roman" panose="02020603050405020304" pitchFamily="18" charset="0"/>
              </a:rPr>
              <a:t>* 组合关系：大雁和</a:t>
            </a:r>
            <a:r>
              <a:rPr lang="zh-CN" altLang="en-US" sz="2000" b="1" dirty="0" smtClean="0">
                <a:sym typeface="Times New Roman" panose="02020603050405020304" pitchFamily="18" charset="0"/>
              </a:rPr>
              <a:t>翅膀*</a:t>
            </a:r>
            <a:endParaRPr lang="zh-CN" altLang="en-US" sz="2000" b="1" dirty="0">
              <a:sym typeface="Times New Roman" panose="02020603050405020304" pitchFamily="18" charset="0"/>
            </a:endParaRPr>
          </a:p>
          <a:p>
            <a:pPr algn="just">
              <a:lnSpc>
                <a:spcPct val="150000"/>
              </a:lnSpc>
            </a:pPr>
            <a:r>
              <a:rPr lang="zh-CN" altLang="en-US" sz="2000" b="1" dirty="0">
                <a:sym typeface="Times New Roman" panose="02020603050405020304" pitchFamily="18" charset="0"/>
              </a:rPr>
              <a:t>* 聚合关系和组合关系如何区分</a:t>
            </a:r>
            <a:endParaRPr lang="zh-CN" altLang="en-US" sz="2000" b="1" dirty="0">
              <a:sym typeface="Times New Roman" panose="02020603050405020304" pitchFamily="18" charset="0"/>
            </a:endParaRPr>
          </a:p>
          <a:p>
            <a:pPr algn="just">
              <a:lnSpc>
                <a:spcPct val="150000"/>
              </a:lnSpc>
            </a:pPr>
            <a:r>
              <a:rPr lang="zh-CN" altLang="en-US" sz="2000" b="1" dirty="0">
                <a:sym typeface="Times New Roman" panose="02020603050405020304" pitchFamily="18" charset="0"/>
              </a:rPr>
              <a:t>* 看事物的紧密联系程度</a:t>
            </a:r>
            <a:endParaRPr lang="en-US" sz="2000" b="1" dirty="0">
              <a:sym typeface="Times New Roman" panose="02020603050405020304" pitchFamily="18" charset="0"/>
            </a:endParaRPr>
          </a:p>
        </p:txBody>
      </p:sp>
      <p:pic>
        <p:nvPicPr>
          <p:cNvPr id="15" name="图片 14"/>
          <p:cNvPicPr>
            <a:picLocks noChangeAspect="1"/>
          </p:cNvPicPr>
          <p:nvPr/>
        </p:nvPicPr>
        <p:blipFill>
          <a:blip r:embed="rId1"/>
          <a:stretch>
            <a:fillRect/>
          </a:stretch>
        </p:blipFill>
        <p:spPr>
          <a:xfrm>
            <a:off x="4357318" y="275035"/>
            <a:ext cx="2961967" cy="4087920"/>
          </a:xfrm>
          <a:prstGeom prst="rect">
            <a:avLst/>
          </a:prstGeom>
        </p:spPr>
      </p:pic>
      <p:pic>
        <p:nvPicPr>
          <p:cNvPr id="16" name="图片 15"/>
          <p:cNvPicPr>
            <a:picLocks noChangeAspect="1"/>
          </p:cNvPicPr>
          <p:nvPr/>
        </p:nvPicPr>
        <p:blipFill>
          <a:blip r:embed="rId2"/>
          <a:stretch>
            <a:fillRect/>
          </a:stretch>
        </p:blipFill>
        <p:spPr>
          <a:xfrm>
            <a:off x="7392170" y="250952"/>
            <a:ext cx="4738733" cy="1789114"/>
          </a:xfrm>
          <a:prstGeom prst="rect">
            <a:avLst/>
          </a:prstGeom>
        </p:spPr>
      </p:pic>
      <p:sp>
        <p:nvSpPr>
          <p:cNvPr id="17" name="矩形 16"/>
          <p:cNvSpPr/>
          <p:nvPr/>
        </p:nvSpPr>
        <p:spPr>
          <a:xfrm>
            <a:off x="7731935" y="2720403"/>
            <a:ext cx="3918857" cy="646331"/>
          </a:xfrm>
          <a:prstGeom prst="rect">
            <a:avLst/>
          </a:prstGeom>
        </p:spPr>
        <p:txBody>
          <a:bodyPr wrap="square">
            <a:spAutoFit/>
          </a:bodyPr>
          <a:lstStyle/>
          <a:p>
            <a:r>
              <a:rPr lang="zh-CN" altLang="en-US" b="1" dirty="0">
                <a:solidFill>
                  <a:srgbClr val="FF0000"/>
                </a:solidFill>
              </a:rPr>
              <a:t>雁群可以缺少大雁，大雁也可以缺少雁群，两者并没有太多的关系</a:t>
            </a:r>
            <a:endParaRPr lang="zh-CN" altLang="en-US" b="1" dirty="0">
              <a:solidFill>
                <a:srgbClr val="FF0000"/>
              </a:solidFill>
            </a:endParaRPr>
          </a:p>
        </p:txBody>
      </p:sp>
      <p:pic>
        <p:nvPicPr>
          <p:cNvPr id="18" name="图片 17"/>
          <p:cNvPicPr>
            <a:picLocks noChangeAspect="1"/>
          </p:cNvPicPr>
          <p:nvPr/>
        </p:nvPicPr>
        <p:blipFill>
          <a:blip r:embed="rId3"/>
          <a:stretch>
            <a:fillRect/>
          </a:stretch>
        </p:blipFill>
        <p:spPr>
          <a:xfrm>
            <a:off x="156184" y="3988095"/>
            <a:ext cx="3670759" cy="2486644"/>
          </a:xfrm>
          <a:prstGeom prst="rect">
            <a:avLst/>
          </a:prstGeom>
        </p:spPr>
      </p:pic>
      <p:pic>
        <p:nvPicPr>
          <p:cNvPr id="19" name="图片 18"/>
          <p:cNvPicPr>
            <a:picLocks noChangeAspect="1"/>
          </p:cNvPicPr>
          <p:nvPr/>
        </p:nvPicPr>
        <p:blipFill>
          <a:blip r:embed="rId4"/>
          <a:stretch>
            <a:fillRect/>
          </a:stretch>
        </p:blipFill>
        <p:spPr>
          <a:xfrm>
            <a:off x="4093631" y="4660727"/>
            <a:ext cx="4397231" cy="1901802"/>
          </a:xfrm>
          <a:prstGeom prst="rect">
            <a:avLst/>
          </a:prstGeom>
        </p:spPr>
      </p:pic>
      <p:sp>
        <p:nvSpPr>
          <p:cNvPr id="20" name="矩形 19"/>
          <p:cNvSpPr/>
          <p:nvPr/>
        </p:nvSpPr>
        <p:spPr>
          <a:xfrm>
            <a:off x="8645975" y="5479492"/>
            <a:ext cx="3385457" cy="646331"/>
          </a:xfrm>
          <a:prstGeom prst="rect">
            <a:avLst/>
          </a:prstGeom>
        </p:spPr>
        <p:txBody>
          <a:bodyPr wrap="square">
            <a:spAutoFit/>
          </a:bodyPr>
          <a:lstStyle/>
          <a:p>
            <a:r>
              <a:rPr lang="zh-CN" altLang="en-US" b="1" dirty="0">
                <a:solidFill>
                  <a:srgbClr val="4D4D4D"/>
                </a:solidFill>
                <a:latin typeface="-apple-system"/>
              </a:rPr>
              <a:t>大雁少不了翅膀，翅膀也少不了大雁，所以两者是组合关系</a:t>
            </a:r>
            <a:endParaRPr lang="zh-CN" altLang="en-US"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a:solidFill>
                  <a:srgbClr val="0070C0"/>
                </a:solidFill>
                <a:latin typeface="微软雅黑" panose="020B0503020204020204" pitchFamily="34" charset="-122"/>
                <a:ea typeface="微软雅黑" panose="020B0503020204020204" pitchFamily="34" charset="-122"/>
              </a:rPr>
              <a:t>静态建模概述</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solidFill>
                  <a:srgbClr val="FF0000"/>
                </a:solidFill>
              </a:rPr>
              <a:t>类图</a:t>
            </a:r>
            <a:endParaRPr lang="zh-CN" altLang="en-US" dirty="0">
              <a:solidFill>
                <a:srgbClr val="FF0000"/>
              </a:solidFill>
            </a:endParaRPr>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对象图</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静态建模步骤</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静态建模例子</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第四章 静态建模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222977" y="792016"/>
            <a:ext cx="2031325" cy="461665"/>
          </a:xfrm>
          <a:prstGeom prst="rect">
            <a:avLst/>
          </a:prstGeom>
          <a:noFill/>
        </p:spPr>
        <p:txBody>
          <a:bodyPr wrap="none" rtlCol="0">
            <a:spAutoFit/>
          </a:bodyPr>
          <a:lstStyle/>
          <a:p>
            <a:r>
              <a:rPr lang="zh-CN" altLang="en-US" sz="2400" b="1" dirty="0">
                <a:solidFill>
                  <a:srgbClr val="1B4580"/>
                </a:solidFill>
                <a:sym typeface="Times New Roman" panose="02020603050405020304" pitchFamily="18" charset="0"/>
              </a:rPr>
              <a:t>类之间的关系</a:t>
            </a:r>
            <a:endParaRPr lang="en-US" sz="2400" b="1" dirty="0">
              <a:solidFill>
                <a:srgbClr val="1B4580"/>
              </a:solidFill>
              <a:sym typeface="Times New Roman" panose="02020603050405020304" pitchFamily="18" charset="0"/>
            </a:endParaRPr>
          </a:p>
        </p:txBody>
      </p:sp>
      <p:sp>
        <p:nvSpPr>
          <p:cNvPr id="3" name="TextBox 76"/>
          <p:cNvSpPr txBox="1"/>
          <p:nvPr/>
        </p:nvSpPr>
        <p:spPr>
          <a:xfrm>
            <a:off x="222977" y="1389202"/>
            <a:ext cx="6065465" cy="5632311"/>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t>(1) </a:t>
            </a:r>
            <a:r>
              <a:rPr lang="zh-CN" altLang="en-US" sz="2400" b="1" dirty="0"/>
              <a:t>关联（</a:t>
            </a:r>
            <a:r>
              <a:rPr lang="en-US" altLang="zh-CN" sz="2400" b="1" dirty="0"/>
              <a:t>association</a:t>
            </a:r>
            <a:r>
              <a:rPr lang="zh-CN" altLang="en-US" sz="2400" b="1" dirty="0"/>
              <a:t>）</a:t>
            </a:r>
            <a:endParaRPr lang="zh-CN" altLang="en-US" sz="2400" b="1" dirty="0"/>
          </a:p>
          <a:p>
            <a:pPr algn="just">
              <a:lnSpc>
                <a:spcPct val="150000"/>
              </a:lnSpc>
            </a:pPr>
            <a:endParaRPr lang="zh-CN" altLang="en-US" sz="2400" b="1" dirty="0"/>
          </a:p>
          <a:p>
            <a:pPr algn="just">
              <a:lnSpc>
                <a:spcPct val="150000"/>
              </a:lnSpc>
            </a:pPr>
            <a:r>
              <a:rPr lang="en-US" altLang="zh-CN" sz="2400" b="1" dirty="0"/>
              <a:t>(2) </a:t>
            </a:r>
            <a:r>
              <a:rPr lang="zh-CN" altLang="en-US" sz="2400" b="1" dirty="0"/>
              <a:t>泛化 （</a:t>
            </a:r>
            <a:r>
              <a:rPr lang="en-US" altLang="zh-CN" sz="2400" b="1" dirty="0"/>
              <a:t>generalization</a:t>
            </a:r>
            <a:r>
              <a:rPr lang="zh-CN" altLang="en-US" sz="2400" b="1" dirty="0"/>
              <a:t>）</a:t>
            </a:r>
            <a:endParaRPr lang="zh-CN" altLang="en-US" sz="2400" b="1" dirty="0"/>
          </a:p>
          <a:p>
            <a:pPr algn="just">
              <a:lnSpc>
                <a:spcPct val="150000"/>
              </a:lnSpc>
            </a:pPr>
            <a:endParaRPr lang="zh-CN" altLang="en-US" sz="2400" b="1" dirty="0"/>
          </a:p>
          <a:p>
            <a:pPr algn="just">
              <a:lnSpc>
                <a:spcPct val="150000"/>
              </a:lnSpc>
            </a:pPr>
            <a:r>
              <a:rPr lang="en-US" altLang="zh-CN" sz="2400" b="1" dirty="0"/>
              <a:t>(3) </a:t>
            </a:r>
            <a:r>
              <a:rPr lang="zh-CN" altLang="en-US" sz="2400" b="1" dirty="0"/>
              <a:t>聚合（</a:t>
            </a:r>
            <a:r>
              <a:rPr lang="en-US" altLang="zh-CN" sz="2400" b="1" dirty="0"/>
              <a:t>aggregation</a:t>
            </a:r>
            <a:r>
              <a:rPr lang="zh-CN" altLang="en-US" sz="2400" b="1" dirty="0" smtClean="0"/>
              <a:t>）组合</a:t>
            </a:r>
            <a:r>
              <a:rPr lang="zh-CN" altLang="en-US" sz="2400" b="1" dirty="0"/>
              <a:t>（</a:t>
            </a:r>
            <a:r>
              <a:rPr lang="en-US" altLang="zh-CN" sz="2400" b="1" dirty="0"/>
              <a:t>composition</a:t>
            </a:r>
            <a:r>
              <a:rPr lang="zh-CN" altLang="en-US" sz="2400" b="1" dirty="0" smtClean="0"/>
              <a:t>）</a:t>
            </a:r>
            <a:endParaRPr lang="en-US" altLang="zh-CN" sz="2400" b="1" dirty="0" smtClean="0"/>
          </a:p>
          <a:p>
            <a:pPr algn="just">
              <a:lnSpc>
                <a:spcPct val="150000"/>
              </a:lnSpc>
            </a:pPr>
            <a:endParaRPr lang="en-US" sz="2400" b="1" dirty="0" smtClean="0">
              <a:sym typeface="Times New Roman" panose="02020603050405020304" pitchFamily="18" charset="0"/>
            </a:endParaRPr>
          </a:p>
          <a:p>
            <a:pPr algn="just">
              <a:lnSpc>
                <a:spcPct val="150000"/>
              </a:lnSpc>
            </a:pPr>
            <a:r>
              <a:rPr lang="en-US" altLang="zh-CN" sz="2400" b="1" dirty="0">
                <a:solidFill>
                  <a:srgbClr val="FF0000"/>
                </a:solidFill>
                <a:sym typeface="Times New Roman" panose="02020603050405020304" pitchFamily="18" charset="0"/>
              </a:rPr>
              <a:t>(4) </a:t>
            </a:r>
            <a:r>
              <a:rPr lang="zh-CN" altLang="en-US" sz="2400" b="1" dirty="0">
                <a:solidFill>
                  <a:srgbClr val="FF0000"/>
                </a:solidFill>
                <a:sym typeface="Times New Roman" panose="02020603050405020304" pitchFamily="18" charset="0"/>
              </a:rPr>
              <a:t>实现（</a:t>
            </a:r>
            <a:r>
              <a:rPr lang="en-US" sz="2400" b="1" dirty="0">
                <a:solidFill>
                  <a:srgbClr val="FF0000"/>
                </a:solidFill>
                <a:sym typeface="Times New Roman" panose="02020603050405020304" pitchFamily="18" charset="0"/>
              </a:rPr>
              <a:t>realization）</a:t>
            </a:r>
            <a:endParaRPr lang="en-US" sz="2400" b="1" dirty="0">
              <a:solidFill>
                <a:srgbClr val="FF0000"/>
              </a:solidFill>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a:p>
            <a:pPr algn="just">
              <a:lnSpc>
                <a:spcPct val="150000"/>
              </a:lnSpc>
            </a:pPr>
            <a:r>
              <a:rPr lang="en-US" sz="2400" b="1" dirty="0">
                <a:sym typeface="Times New Roman" panose="02020603050405020304" pitchFamily="18" charset="0"/>
              </a:rPr>
              <a:t>(5)</a:t>
            </a:r>
            <a:r>
              <a:rPr lang="zh-CN" altLang="en-US" sz="2400" b="1" dirty="0">
                <a:sym typeface="Times New Roman" panose="02020603050405020304" pitchFamily="18" charset="0"/>
              </a:rPr>
              <a:t>依赖 （</a:t>
            </a:r>
            <a:r>
              <a:rPr lang="en-US" sz="2400" b="1" dirty="0">
                <a:sym typeface="Times New Roman" panose="02020603050405020304" pitchFamily="18" charset="0"/>
              </a:rPr>
              <a:t>dependency）</a:t>
            </a:r>
            <a:endParaRPr lang="en-US" sz="2400" b="1" dirty="0">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512431" y="1053626"/>
            <a:ext cx="4860275" cy="1166733"/>
          </a:xfrm>
          <a:prstGeom prst="rect">
            <a:avLst/>
          </a:prstGeom>
        </p:spPr>
      </p:pic>
      <p:pic>
        <p:nvPicPr>
          <p:cNvPr id="5" name="图片 4"/>
          <p:cNvPicPr>
            <a:picLocks noChangeAspect="1"/>
          </p:cNvPicPr>
          <p:nvPr/>
        </p:nvPicPr>
        <p:blipFill>
          <a:blip r:embed="rId2"/>
          <a:stretch>
            <a:fillRect/>
          </a:stretch>
        </p:blipFill>
        <p:spPr>
          <a:xfrm>
            <a:off x="6526722" y="2216517"/>
            <a:ext cx="4628056" cy="1139915"/>
          </a:xfrm>
          <a:prstGeom prst="rect">
            <a:avLst/>
          </a:prstGeom>
        </p:spPr>
      </p:pic>
      <p:pic>
        <p:nvPicPr>
          <p:cNvPr id="6" name="图片 5"/>
          <p:cNvPicPr>
            <a:picLocks noChangeAspect="1"/>
          </p:cNvPicPr>
          <p:nvPr/>
        </p:nvPicPr>
        <p:blipFill>
          <a:blip r:embed="rId3"/>
          <a:stretch>
            <a:fillRect/>
          </a:stretch>
        </p:blipFill>
        <p:spPr>
          <a:xfrm>
            <a:off x="6541013" y="3417638"/>
            <a:ext cx="4625830" cy="1575441"/>
          </a:xfrm>
          <a:prstGeom prst="rect">
            <a:avLst/>
          </a:prstGeom>
        </p:spPr>
      </p:pic>
      <p:pic>
        <p:nvPicPr>
          <p:cNvPr id="7" name="图片 6"/>
          <p:cNvPicPr>
            <a:picLocks noChangeAspect="1"/>
          </p:cNvPicPr>
          <p:nvPr/>
        </p:nvPicPr>
        <p:blipFill>
          <a:blip r:embed="rId4"/>
          <a:stretch>
            <a:fillRect/>
          </a:stretch>
        </p:blipFill>
        <p:spPr>
          <a:xfrm>
            <a:off x="6512430" y="5068692"/>
            <a:ext cx="4358303" cy="964226"/>
          </a:xfrm>
          <a:prstGeom prst="rect">
            <a:avLst/>
          </a:prstGeom>
        </p:spPr>
      </p:pic>
      <p:pic>
        <p:nvPicPr>
          <p:cNvPr id="8" name="图片 7"/>
          <p:cNvPicPr>
            <a:picLocks noChangeAspect="1"/>
          </p:cNvPicPr>
          <p:nvPr/>
        </p:nvPicPr>
        <p:blipFill>
          <a:blip r:embed="rId5"/>
          <a:stretch>
            <a:fillRect/>
          </a:stretch>
        </p:blipFill>
        <p:spPr>
          <a:xfrm>
            <a:off x="6506370" y="6101077"/>
            <a:ext cx="4364363" cy="756923"/>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206" y="1052736"/>
            <a:ext cx="10049273" cy="461665"/>
          </a:xfrm>
          <a:prstGeom prst="rect">
            <a:avLst/>
          </a:prstGeom>
        </p:spPr>
        <p:txBody>
          <a:bodyPr wrap="square">
            <a:spAutoFit/>
          </a:bodyPr>
          <a:lstStyle/>
          <a:p>
            <a:r>
              <a:rPr lang="zh-CN" altLang="en-US" sz="2400" b="1" dirty="0" smtClean="0">
                <a:solidFill>
                  <a:srgbClr val="FF0000"/>
                </a:solidFill>
                <a:latin typeface="+mn-ea"/>
              </a:rPr>
              <a:t>实现：</a:t>
            </a:r>
            <a:r>
              <a:rPr lang="zh-CN" altLang="en-US" sz="2400" b="1" dirty="0" smtClean="0">
                <a:solidFill>
                  <a:srgbClr val="4D4D4D"/>
                </a:solidFill>
                <a:latin typeface="+mn-ea"/>
              </a:rPr>
              <a:t>是</a:t>
            </a:r>
            <a:r>
              <a:rPr lang="zh-CN" altLang="en-US" sz="2400" b="1" dirty="0">
                <a:solidFill>
                  <a:srgbClr val="4D4D4D"/>
                </a:solidFill>
                <a:latin typeface="+mn-ea"/>
              </a:rPr>
              <a:t>一种类与接口的关系，表示类是接口所有特征和行为的实现</a:t>
            </a:r>
            <a:endParaRPr lang="zh-CN" altLang="en-US" sz="2400" b="1" dirty="0">
              <a:latin typeface="+mn-ea"/>
            </a:endParaRPr>
          </a:p>
        </p:txBody>
      </p:sp>
      <p:pic>
        <p:nvPicPr>
          <p:cNvPr id="3" name="Picture 2" descr="https://s8.51cto.com/images/blog/202107/28/01f484df3850664f276faf10423fd9ac.png?x-oss-process=image/watermark,size_16,text_QDUxQ1RP5Y2a5a6i,color_FFFFFF,t_100,g_se,x_10,y_10,shadow_90,type_ZmFuZ3poZW5naGVpdG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4849" y="1837166"/>
            <a:ext cx="8473985" cy="4032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9030" y="4077072"/>
            <a:ext cx="3528738" cy="1938992"/>
          </a:xfrm>
          <a:prstGeom prst="rect">
            <a:avLst/>
          </a:prstGeom>
        </p:spPr>
        <p:txBody>
          <a:bodyPr wrap="square">
            <a:spAutoFit/>
          </a:bodyPr>
          <a:lstStyle/>
          <a:p>
            <a:r>
              <a:rPr lang="en-US" altLang="zh-CN" sz="2400" dirty="0"/>
              <a:t>public interface Animal </a:t>
            </a:r>
            <a:endParaRPr lang="en-US" altLang="zh-CN" sz="2400" dirty="0"/>
          </a:p>
          <a:p>
            <a:r>
              <a:rPr lang="en-US" altLang="zh-CN" sz="2400" dirty="0"/>
              <a:t>{</a:t>
            </a:r>
            <a:endParaRPr lang="en-US" altLang="zh-CN" sz="2400" dirty="0"/>
          </a:p>
          <a:p>
            <a:r>
              <a:rPr lang="en-US" altLang="zh-CN" sz="2400" dirty="0"/>
              <a:t>    public void move();</a:t>
            </a:r>
            <a:endParaRPr lang="en-US" altLang="zh-CN" sz="2400" dirty="0"/>
          </a:p>
          <a:p>
            <a:r>
              <a:rPr lang="en-US" altLang="zh-CN" sz="2400" dirty="0"/>
              <a:t>    public void eat();</a:t>
            </a:r>
            <a:endParaRPr lang="en-US" altLang="zh-CN" sz="2400" dirty="0"/>
          </a:p>
          <a:p>
            <a:r>
              <a:rPr lang="en-US" altLang="zh-CN" sz="2400" dirty="0"/>
              <a:t>}</a:t>
            </a:r>
            <a:endParaRPr lang="zh-CN" altLang="en-US" sz="2400" dirty="0"/>
          </a:p>
        </p:txBody>
      </p:sp>
      <p:sp>
        <p:nvSpPr>
          <p:cNvPr id="3" name="矩形 2"/>
          <p:cNvSpPr/>
          <p:nvPr/>
        </p:nvSpPr>
        <p:spPr>
          <a:xfrm>
            <a:off x="5663952" y="795043"/>
            <a:ext cx="5236740" cy="2677656"/>
          </a:xfrm>
          <a:prstGeom prst="rect">
            <a:avLst/>
          </a:prstGeom>
          <a:ln>
            <a:solidFill>
              <a:schemeClr val="tx1"/>
            </a:solidFill>
          </a:ln>
        </p:spPr>
        <p:txBody>
          <a:bodyPr wrap="square">
            <a:spAutoFit/>
          </a:bodyPr>
          <a:lstStyle/>
          <a:p>
            <a:r>
              <a:rPr lang="en-US" altLang="zh-CN" sz="2400" dirty="0"/>
              <a:t>public class Dog implements </a:t>
            </a:r>
            <a:r>
              <a:rPr lang="en-US" altLang="zh-CN" sz="2400" dirty="0" smtClean="0"/>
              <a:t>Animal{</a:t>
            </a:r>
            <a:endParaRPr lang="en-US" altLang="zh-CN" sz="2400" dirty="0"/>
          </a:p>
          <a:p>
            <a:r>
              <a:rPr lang="en-US" altLang="zh-CN" sz="2400" dirty="0"/>
              <a:t>    public void move() </a:t>
            </a:r>
            <a:r>
              <a:rPr lang="en-US" altLang="zh-CN" sz="2400" dirty="0" smtClean="0"/>
              <a:t>    {  </a:t>
            </a:r>
            <a:endParaRPr lang="en-US" altLang="zh-CN" sz="2400" dirty="0"/>
          </a:p>
          <a:p>
            <a:r>
              <a:rPr lang="en-US" altLang="zh-CN" sz="2400" dirty="0"/>
              <a:t>    }</a:t>
            </a:r>
            <a:endParaRPr lang="en-US" altLang="zh-CN" sz="2400" dirty="0"/>
          </a:p>
          <a:p>
            <a:r>
              <a:rPr lang="en-US" altLang="zh-CN" sz="2400" dirty="0"/>
              <a:t> </a:t>
            </a:r>
            <a:endParaRPr lang="en-US" altLang="zh-CN" sz="2400" dirty="0"/>
          </a:p>
          <a:p>
            <a:r>
              <a:rPr lang="en-US" altLang="zh-CN" sz="2400" dirty="0"/>
              <a:t>    public void eat() </a:t>
            </a:r>
            <a:r>
              <a:rPr lang="en-US" altLang="zh-CN" sz="2400" dirty="0" smtClean="0"/>
              <a:t>   {        </a:t>
            </a:r>
            <a:endParaRPr lang="en-US" altLang="zh-CN" sz="2400" dirty="0"/>
          </a:p>
          <a:p>
            <a:r>
              <a:rPr lang="en-US" altLang="zh-CN" sz="2400" dirty="0"/>
              <a:t>    }</a:t>
            </a:r>
            <a:endParaRPr lang="en-US" altLang="zh-CN" sz="2400" dirty="0"/>
          </a:p>
          <a:p>
            <a:r>
              <a:rPr lang="en-US" altLang="zh-CN" sz="2400" dirty="0"/>
              <a:t>}</a:t>
            </a:r>
            <a:endParaRPr lang="zh-CN" altLang="en-US" sz="2400" dirty="0"/>
          </a:p>
        </p:txBody>
      </p:sp>
      <p:sp>
        <p:nvSpPr>
          <p:cNvPr id="4" name="矩形 3"/>
          <p:cNvSpPr/>
          <p:nvPr/>
        </p:nvSpPr>
        <p:spPr>
          <a:xfrm>
            <a:off x="5653281" y="3872369"/>
            <a:ext cx="5236740" cy="2677656"/>
          </a:xfrm>
          <a:prstGeom prst="rect">
            <a:avLst/>
          </a:prstGeom>
          <a:ln>
            <a:solidFill>
              <a:schemeClr val="tx1"/>
            </a:solidFill>
          </a:ln>
        </p:spPr>
        <p:txBody>
          <a:bodyPr wrap="square">
            <a:spAutoFit/>
          </a:bodyPr>
          <a:lstStyle/>
          <a:p>
            <a:r>
              <a:rPr lang="en-US" altLang="zh-CN" sz="2400" dirty="0"/>
              <a:t>public class </a:t>
            </a:r>
            <a:r>
              <a:rPr lang="en-US" altLang="zh-CN" sz="2400" dirty="0" smtClean="0"/>
              <a:t>Cat </a:t>
            </a:r>
            <a:r>
              <a:rPr lang="en-US" altLang="zh-CN" sz="2400" dirty="0"/>
              <a:t>implements </a:t>
            </a:r>
            <a:r>
              <a:rPr lang="en-US" altLang="zh-CN" sz="2400" dirty="0" smtClean="0"/>
              <a:t>Animal{</a:t>
            </a:r>
            <a:endParaRPr lang="en-US" altLang="zh-CN" sz="2400" dirty="0"/>
          </a:p>
          <a:p>
            <a:r>
              <a:rPr lang="en-US" altLang="zh-CN" sz="2400" dirty="0"/>
              <a:t>    public void move() </a:t>
            </a:r>
            <a:r>
              <a:rPr lang="en-US" altLang="zh-CN" sz="2400" dirty="0" smtClean="0"/>
              <a:t>    {  </a:t>
            </a:r>
            <a:endParaRPr lang="en-US" altLang="zh-CN" sz="2400" dirty="0"/>
          </a:p>
          <a:p>
            <a:r>
              <a:rPr lang="en-US" altLang="zh-CN" sz="2400" dirty="0"/>
              <a:t>    }</a:t>
            </a:r>
            <a:endParaRPr lang="en-US" altLang="zh-CN" sz="2400" dirty="0"/>
          </a:p>
          <a:p>
            <a:r>
              <a:rPr lang="en-US" altLang="zh-CN" sz="2400" dirty="0"/>
              <a:t> </a:t>
            </a:r>
            <a:endParaRPr lang="en-US" altLang="zh-CN" sz="2400" dirty="0"/>
          </a:p>
          <a:p>
            <a:r>
              <a:rPr lang="en-US" altLang="zh-CN" sz="2400" dirty="0"/>
              <a:t>    public void eat() </a:t>
            </a:r>
            <a:r>
              <a:rPr lang="en-US" altLang="zh-CN" sz="2400" dirty="0" smtClean="0"/>
              <a:t>   {        </a:t>
            </a:r>
            <a:endParaRPr lang="en-US" altLang="zh-CN" sz="2400" dirty="0"/>
          </a:p>
          <a:p>
            <a:r>
              <a:rPr lang="en-US" altLang="zh-CN" sz="2400" dirty="0"/>
              <a:t>    }</a:t>
            </a:r>
            <a:endParaRPr lang="en-US" altLang="zh-CN" sz="2400" dirty="0"/>
          </a:p>
          <a:p>
            <a:r>
              <a:rPr lang="en-US" altLang="zh-CN" sz="2400" dirty="0"/>
              <a:t>}</a:t>
            </a:r>
            <a:endParaRPr lang="zh-CN" altLang="en-US" sz="2400" dirty="0"/>
          </a:p>
        </p:txBody>
      </p:sp>
      <p:pic>
        <p:nvPicPr>
          <p:cNvPr id="5" name="图片 4"/>
          <p:cNvPicPr>
            <a:picLocks noChangeAspect="1"/>
          </p:cNvPicPr>
          <p:nvPr/>
        </p:nvPicPr>
        <p:blipFill>
          <a:blip r:embed="rId1"/>
          <a:stretch>
            <a:fillRect/>
          </a:stretch>
        </p:blipFill>
        <p:spPr>
          <a:xfrm>
            <a:off x="187105" y="809326"/>
            <a:ext cx="5005591" cy="32677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58520" y="872490"/>
            <a:ext cx="10818495" cy="5855970"/>
          </a:xfrm>
          <a:prstGeom prst="rect">
            <a:avLst/>
          </a:prstGeom>
        </p:spPr>
      </p:pic>
      <p:sp>
        <p:nvSpPr>
          <p:cNvPr id="3" name="文本框 2"/>
          <p:cNvSpPr txBox="1"/>
          <p:nvPr/>
        </p:nvSpPr>
        <p:spPr>
          <a:xfrm>
            <a:off x="343535" y="1269365"/>
            <a:ext cx="5080000" cy="379730"/>
          </a:xfrm>
          <a:prstGeom prst="rect">
            <a:avLst/>
          </a:prstGeom>
        </p:spPr>
        <p:txBody>
          <a:bodyPr>
            <a:spAutoFit/>
          </a:bodyPr>
          <a:p>
            <a:pPr marL="0" indent="0">
              <a:lnSpc>
                <a:spcPts val="2250"/>
              </a:lnSpc>
              <a:spcBef>
                <a:spcPts val="2400"/>
              </a:spcBef>
              <a:spcAft>
                <a:spcPts val="1200"/>
              </a:spcAft>
            </a:pPr>
            <a:r>
              <a:rPr lang="zh-CN" altLang="en-US" sz="1600" b="1">
                <a:solidFill>
                  <a:srgbClr val="FF0000"/>
                </a:solidFill>
                <a:latin typeface="quote-cjk-patch"/>
                <a:ea typeface="quote-cjk-patch"/>
              </a:rPr>
              <a:t>电商支付系统</a:t>
            </a:r>
            <a:endParaRPr lang="zh-CN" altLang="en-US" sz="1600" b="1">
              <a:solidFill>
                <a:srgbClr val="FF0000"/>
              </a:solidFill>
              <a:latin typeface="quote-cjk-patch"/>
              <a:ea typeface="quote-cjk-patch"/>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222977" y="792016"/>
            <a:ext cx="2031325" cy="461665"/>
          </a:xfrm>
          <a:prstGeom prst="rect">
            <a:avLst/>
          </a:prstGeom>
          <a:noFill/>
        </p:spPr>
        <p:txBody>
          <a:bodyPr wrap="none" rtlCol="0">
            <a:spAutoFit/>
          </a:bodyPr>
          <a:lstStyle/>
          <a:p>
            <a:r>
              <a:rPr lang="zh-CN" altLang="en-US" sz="2400" b="1" dirty="0">
                <a:solidFill>
                  <a:srgbClr val="1B4580"/>
                </a:solidFill>
                <a:sym typeface="Times New Roman" panose="02020603050405020304" pitchFamily="18" charset="0"/>
              </a:rPr>
              <a:t>类之间的关系</a:t>
            </a:r>
            <a:endParaRPr lang="en-US" sz="2400" b="1" dirty="0">
              <a:solidFill>
                <a:srgbClr val="1B4580"/>
              </a:solidFill>
              <a:sym typeface="Times New Roman" panose="02020603050405020304" pitchFamily="18" charset="0"/>
            </a:endParaRPr>
          </a:p>
        </p:txBody>
      </p:sp>
      <p:sp>
        <p:nvSpPr>
          <p:cNvPr id="3" name="TextBox 76"/>
          <p:cNvSpPr txBox="1"/>
          <p:nvPr/>
        </p:nvSpPr>
        <p:spPr>
          <a:xfrm>
            <a:off x="222977" y="1389202"/>
            <a:ext cx="6065465" cy="5632311"/>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t>(1) </a:t>
            </a:r>
            <a:r>
              <a:rPr lang="zh-CN" altLang="en-US" sz="2400" b="1" dirty="0"/>
              <a:t>关联（</a:t>
            </a:r>
            <a:r>
              <a:rPr lang="en-US" altLang="zh-CN" sz="2400" b="1" dirty="0"/>
              <a:t>association</a:t>
            </a:r>
            <a:r>
              <a:rPr lang="zh-CN" altLang="en-US" sz="2400" b="1" dirty="0"/>
              <a:t>）</a:t>
            </a:r>
            <a:endParaRPr lang="zh-CN" altLang="en-US" sz="2400" b="1" dirty="0"/>
          </a:p>
          <a:p>
            <a:pPr algn="just">
              <a:lnSpc>
                <a:spcPct val="150000"/>
              </a:lnSpc>
            </a:pPr>
            <a:endParaRPr lang="zh-CN" altLang="en-US" sz="2400" b="1" dirty="0"/>
          </a:p>
          <a:p>
            <a:pPr algn="just">
              <a:lnSpc>
                <a:spcPct val="150000"/>
              </a:lnSpc>
            </a:pPr>
            <a:r>
              <a:rPr lang="en-US" altLang="zh-CN" sz="2400" b="1" dirty="0"/>
              <a:t>(2) </a:t>
            </a:r>
            <a:r>
              <a:rPr lang="zh-CN" altLang="en-US" sz="2400" b="1" dirty="0"/>
              <a:t>泛化 （</a:t>
            </a:r>
            <a:r>
              <a:rPr lang="en-US" altLang="zh-CN" sz="2400" b="1" dirty="0"/>
              <a:t>generalization</a:t>
            </a:r>
            <a:r>
              <a:rPr lang="zh-CN" altLang="en-US" sz="2400" b="1" dirty="0"/>
              <a:t>）</a:t>
            </a:r>
            <a:endParaRPr lang="zh-CN" altLang="en-US" sz="2400" b="1" dirty="0"/>
          </a:p>
          <a:p>
            <a:pPr algn="just">
              <a:lnSpc>
                <a:spcPct val="150000"/>
              </a:lnSpc>
            </a:pPr>
            <a:endParaRPr lang="zh-CN" altLang="en-US" sz="2400" b="1" dirty="0"/>
          </a:p>
          <a:p>
            <a:pPr algn="just">
              <a:lnSpc>
                <a:spcPct val="150000"/>
              </a:lnSpc>
            </a:pPr>
            <a:r>
              <a:rPr lang="en-US" altLang="zh-CN" sz="2400" b="1" dirty="0"/>
              <a:t>(3) </a:t>
            </a:r>
            <a:r>
              <a:rPr lang="zh-CN" altLang="en-US" sz="2400" b="1" dirty="0"/>
              <a:t>聚合（</a:t>
            </a:r>
            <a:r>
              <a:rPr lang="en-US" altLang="zh-CN" sz="2400" b="1" dirty="0"/>
              <a:t>aggregation</a:t>
            </a:r>
            <a:r>
              <a:rPr lang="zh-CN" altLang="en-US" sz="2400" b="1" dirty="0" smtClean="0"/>
              <a:t>）组合</a:t>
            </a:r>
            <a:r>
              <a:rPr lang="zh-CN" altLang="en-US" sz="2400" b="1" dirty="0"/>
              <a:t>（</a:t>
            </a:r>
            <a:r>
              <a:rPr lang="en-US" altLang="zh-CN" sz="2400" b="1" dirty="0"/>
              <a:t>composition</a:t>
            </a:r>
            <a:r>
              <a:rPr lang="zh-CN" altLang="en-US" sz="2400" b="1" dirty="0" smtClean="0"/>
              <a:t>）</a:t>
            </a:r>
            <a:endParaRPr lang="en-US" altLang="zh-CN" sz="2400" b="1" dirty="0" smtClean="0"/>
          </a:p>
          <a:p>
            <a:pPr algn="just">
              <a:lnSpc>
                <a:spcPct val="150000"/>
              </a:lnSpc>
            </a:pPr>
            <a:endParaRPr lang="en-US" sz="2400" b="1" dirty="0" smtClean="0">
              <a:sym typeface="Times New Roman" panose="02020603050405020304" pitchFamily="18" charset="0"/>
            </a:endParaRPr>
          </a:p>
          <a:p>
            <a:pPr algn="just">
              <a:lnSpc>
                <a:spcPct val="150000"/>
              </a:lnSpc>
            </a:pPr>
            <a:r>
              <a:rPr lang="en-US" altLang="zh-CN" sz="2400" b="1" dirty="0">
                <a:sym typeface="Times New Roman" panose="02020603050405020304" pitchFamily="18" charset="0"/>
              </a:rPr>
              <a:t>(4) </a:t>
            </a:r>
            <a:r>
              <a:rPr lang="zh-CN" altLang="en-US" sz="2400" b="1" dirty="0">
                <a:sym typeface="Times New Roman" panose="02020603050405020304" pitchFamily="18" charset="0"/>
              </a:rPr>
              <a:t>实现（</a:t>
            </a:r>
            <a:r>
              <a:rPr lang="en-US" sz="2400" b="1" dirty="0">
                <a:sym typeface="Times New Roman" panose="02020603050405020304" pitchFamily="18" charset="0"/>
              </a:rPr>
              <a:t>realization）</a:t>
            </a:r>
            <a:endParaRPr lang="en-US" sz="2400" b="1" dirty="0">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a:p>
            <a:pPr algn="just">
              <a:lnSpc>
                <a:spcPct val="150000"/>
              </a:lnSpc>
            </a:pPr>
            <a:r>
              <a:rPr lang="en-US" sz="2400" b="1" dirty="0">
                <a:solidFill>
                  <a:srgbClr val="FF0000"/>
                </a:solidFill>
                <a:sym typeface="Times New Roman" panose="02020603050405020304" pitchFamily="18" charset="0"/>
              </a:rPr>
              <a:t>(5)</a:t>
            </a:r>
            <a:r>
              <a:rPr lang="zh-CN" altLang="en-US" sz="2400" b="1" dirty="0">
                <a:solidFill>
                  <a:srgbClr val="FF0000"/>
                </a:solidFill>
                <a:sym typeface="Times New Roman" panose="02020603050405020304" pitchFamily="18" charset="0"/>
              </a:rPr>
              <a:t>依赖 （</a:t>
            </a:r>
            <a:r>
              <a:rPr lang="en-US" sz="2400" b="1" dirty="0">
                <a:solidFill>
                  <a:srgbClr val="FF0000"/>
                </a:solidFill>
                <a:sym typeface="Times New Roman" panose="02020603050405020304" pitchFamily="18" charset="0"/>
              </a:rPr>
              <a:t>dependency）</a:t>
            </a:r>
            <a:endParaRPr lang="en-US" sz="2400" b="1" dirty="0">
              <a:solidFill>
                <a:srgbClr val="FF0000"/>
              </a:solidFill>
              <a:sym typeface="Times New Roman" panose="02020603050405020304" pitchFamily="18" charset="0"/>
            </a:endParaRPr>
          </a:p>
          <a:p>
            <a:pPr algn="just">
              <a:lnSpc>
                <a:spcPct val="150000"/>
              </a:lnSpc>
            </a:pP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512431" y="1053626"/>
            <a:ext cx="4860275" cy="1166733"/>
          </a:xfrm>
          <a:prstGeom prst="rect">
            <a:avLst/>
          </a:prstGeom>
        </p:spPr>
      </p:pic>
      <p:pic>
        <p:nvPicPr>
          <p:cNvPr id="5" name="图片 4"/>
          <p:cNvPicPr>
            <a:picLocks noChangeAspect="1"/>
          </p:cNvPicPr>
          <p:nvPr/>
        </p:nvPicPr>
        <p:blipFill>
          <a:blip r:embed="rId2"/>
          <a:stretch>
            <a:fillRect/>
          </a:stretch>
        </p:blipFill>
        <p:spPr>
          <a:xfrm>
            <a:off x="6526722" y="2216517"/>
            <a:ext cx="4628056" cy="1139915"/>
          </a:xfrm>
          <a:prstGeom prst="rect">
            <a:avLst/>
          </a:prstGeom>
        </p:spPr>
      </p:pic>
      <p:pic>
        <p:nvPicPr>
          <p:cNvPr id="6" name="图片 5"/>
          <p:cNvPicPr>
            <a:picLocks noChangeAspect="1"/>
          </p:cNvPicPr>
          <p:nvPr/>
        </p:nvPicPr>
        <p:blipFill>
          <a:blip r:embed="rId3"/>
          <a:stretch>
            <a:fillRect/>
          </a:stretch>
        </p:blipFill>
        <p:spPr>
          <a:xfrm>
            <a:off x="6541013" y="3417638"/>
            <a:ext cx="4625830" cy="1575441"/>
          </a:xfrm>
          <a:prstGeom prst="rect">
            <a:avLst/>
          </a:prstGeom>
        </p:spPr>
      </p:pic>
      <p:pic>
        <p:nvPicPr>
          <p:cNvPr id="7" name="图片 6"/>
          <p:cNvPicPr>
            <a:picLocks noChangeAspect="1"/>
          </p:cNvPicPr>
          <p:nvPr/>
        </p:nvPicPr>
        <p:blipFill>
          <a:blip r:embed="rId4"/>
          <a:stretch>
            <a:fillRect/>
          </a:stretch>
        </p:blipFill>
        <p:spPr>
          <a:xfrm>
            <a:off x="6512430" y="5068692"/>
            <a:ext cx="4358303" cy="964226"/>
          </a:xfrm>
          <a:prstGeom prst="rect">
            <a:avLst/>
          </a:prstGeom>
        </p:spPr>
      </p:pic>
      <p:pic>
        <p:nvPicPr>
          <p:cNvPr id="8" name="图片 7"/>
          <p:cNvPicPr>
            <a:picLocks noChangeAspect="1"/>
          </p:cNvPicPr>
          <p:nvPr/>
        </p:nvPicPr>
        <p:blipFill>
          <a:blip r:embed="rId5"/>
          <a:stretch>
            <a:fillRect/>
          </a:stretch>
        </p:blipFill>
        <p:spPr>
          <a:xfrm>
            <a:off x="6506370" y="6101077"/>
            <a:ext cx="4364363" cy="756923"/>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208319" y="565103"/>
            <a:ext cx="11964908" cy="738664"/>
          </a:xfrm>
          <a:prstGeom prst="rect">
            <a:avLst/>
          </a:prstGeom>
          <a:noFill/>
        </p:spPr>
        <p:txBody>
          <a:bodyPr wrap="square" rtlCol="0">
            <a:spAutoFit/>
          </a:bodyPr>
          <a:lstStyle/>
          <a:p>
            <a:pPr algn="just">
              <a:lnSpc>
                <a:spcPct val="150000"/>
              </a:lnSpc>
            </a:pPr>
            <a:r>
              <a:rPr lang="zh-CN" altLang="en-US" sz="2800" b="1" dirty="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依赖</a:t>
            </a:r>
            <a:r>
              <a:rPr lang="zh-CN" altLang="en-US" sz="28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关系</a:t>
            </a:r>
            <a:endParaRPr lang="en-US" sz="28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3" name="TextBox 76"/>
          <p:cNvSpPr txBox="1"/>
          <p:nvPr/>
        </p:nvSpPr>
        <p:spPr>
          <a:xfrm>
            <a:off x="306080" y="1339222"/>
            <a:ext cx="11093115" cy="1137106"/>
          </a:xfrm>
          <a:prstGeom prst="rect">
            <a:avLst/>
          </a:prstGeom>
          <a:noFill/>
          <a:ln w="15875">
            <a:solidFill>
              <a:schemeClr val="accent1"/>
            </a:solidFill>
            <a:prstDash val="dash"/>
          </a:ln>
        </p:spPr>
        <p:txBody>
          <a:bodyPr wrap="square" rtlCol="0">
            <a:spAutoFit/>
          </a:bodyPr>
          <a:lstStyle/>
          <a:p>
            <a:pPr algn="just">
              <a:lnSpc>
                <a:spcPct val="150000"/>
              </a:lnSpc>
            </a:pPr>
            <a:r>
              <a:rPr lang="zh-CN" altLang="en-US" sz="2400" b="1" dirty="0">
                <a:sym typeface="Times New Roman" panose="02020603050405020304" pitchFamily="18" charset="0"/>
              </a:rPr>
              <a:t>“两个事物之间的语义关系，其中一个事物（</a:t>
            </a:r>
            <a:r>
              <a:rPr lang="zh-CN" altLang="en-US" sz="2400" b="1" dirty="0" smtClean="0">
                <a:sym typeface="Times New Roman" panose="02020603050405020304" pitchFamily="18" charset="0"/>
              </a:rPr>
              <a:t>独立</a:t>
            </a:r>
            <a:r>
              <a:rPr lang="zh-CN" altLang="en-US" sz="2400" b="1" dirty="0">
                <a:sym typeface="Times New Roman" panose="02020603050405020304" pitchFamily="18" charset="0"/>
              </a:rPr>
              <a:t>事物）的改变将影响到另一个事物（依赖</a:t>
            </a:r>
            <a:r>
              <a:rPr lang="zh-CN" altLang="en-US" sz="2400" b="1" dirty="0" smtClean="0">
                <a:sym typeface="Times New Roman" panose="02020603050405020304" pitchFamily="18" charset="0"/>
              </a:rPr>
              <a:t>事物</a:t>
            </a:r>
            <a:r>
              <a:rPr lang="zh-CN" altLang="en-US" sz="2400" b="1" dirty="0">
                <a:sym typeface="Times New Roman" panose="02020603050405020304" pitchFamily="18" charset="0"/>
              </a:rPr>
              <a:t>）。”</a:t>
            </a:r>
            <a:endParaRPr lang="en-US" sz="2400" b="1" dirty="0">
              <a:sym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519083" y="2547238"/>
            <a:ext cx="5964283" cy="2020160"/>
          </a:xfrm>
          <a:prstGeom prst="rect">
            <a:avLst/>
          </a:prstGeom>
        </p:spPr>
      </p:pic>
      <p:sp>
        <p:nvSpPr>
          <p:cNvPr id="5" name="TextBox 76"/>
          <p:cNvSpPr txBox="1"/>
          <p:nvPr/>
        </p:nvSpPr>
        <p:spPr>
          <a:xfrm>
            <a:off x="382747" y="4913088"/>
            <a:ext cx="11533127" cy="1477328"/>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000" dirty="0">
                <a:sym typeface="Times New Roman" panose="02020603050405020304" pitchFamily="18" charset="0"/>
              </a:rPr>
              <a:t>•</a:t>
            </a:r>
            <a:r>
              <a:rPr lang="zh-CN" altLang="en-US" sz="2000" dirty="0">
                <a:sym typeface="Times New Roman" panose="02020603050405020304" pitchFamily="18" charset="0"/>
              </a:rPr>
              <a:t>依赖可以视为</a:t>
            </a:r>
            <a:r>
              <a:rPr lang="zh-CN" altLang="en-US" sz="2000" b="1" dirty="0">
                <a:solidFill>
                  <a:srgbClr val="FF0000"/>
                </a:solidFill>
                <a:sym typeface="Times New Roman" panose="02020603050405020304" pitchFamily="18" charset="0"/>
              </a:rPr>
              <a:t>耦合（</a:t>
            </a:r>
            <a:r>
              <a:rPr lang="en-US" altLang="zh-CN" sz="2000" b="1" dirty="0">
                <a:solidFill>
                  <a:srgbClr val="FF0000"/>
                </a:solidFill>
                <a:sym typeface="Times New Roman" panose="02020603050405020304" pitchFamily="18" charset="0"/>
              </a:rPr>
              <a:t>coupling</a:t>
            </a:r>
            <a:r>
              <a:rPr lang="zh-CN" altLang="en-US" sz="2000" b="1" dirty="0">
                <a:solidFill>
                  <a:srgbClr val="FF0000"/>
                </a:solidFill>
                <a:sym typeface="Times New Roman" panose="02020603050405020304" pitchFamily="18" charset="0"/>
              </a:rPr>
              <a:t>）</a:t>
            </a:r>
            <a:r>
              <a:rPr lang="zh-CN" altLang="en-US" sz="2000" dirty="0">
                <a:sym typeface="Times New Roman" panose="02020603050405020304" pitchFamily="18" charset="0"/>
              </a:rPr>
              <a:t>的另一个版本，耦合是</a:t>
            </a:r>
            <a:r>
              <a:rPr lang="zh-CN" altLang="en-US" sz="2000" dirty="0" smtClean="0">
                <a:sym typeface="Times New Roman" panose="02020603050405020304" pitchFamily="18" charset="0"/>
              </a:rPr>
              <a:t>软件开发</a:t>
            </a:r>
            <a:r>
              <a:rPr lang="zh-CN" altLang="en-US" sz="2000" dirty="0">
                <a:sym typeface="Times New Roman" panose="02020603050405020304" pitchFamily="18" charset="0"/>
              </a:rPr>
              <a:t>中的传统术语，意为某元素耦合或依赖于另一个元素。</a:t>
            </a:r>
            <a:endParaRPr lang="zh-CN" altLang="en-US" sz="2000" dirty="0">
              <a:sym typeface="Times New Roman" panose="02020603050405020304" pitchFamily="18" charset="0"/>
            </a:endParaRPr>
          </a:p>
          <a:p>
            <a:pPr algn="just">
              <a:lnSpc>
                <a:spcPct val="150000"/>
              </a:lnSpc>
            </a:pPr>
            <a:r>
              <a:rPr lang="en-US" altLang="zh-CN" sz="2000" dirty="0">
                <a:sym typeface="Times New Roman" panose="02020603050405020304" pitchFamily="18" charset="0"/>
              </a:rPr>
              <a:t>•</a:t>
            </a:r>
            <a:r>
              <a:rPr lang="zh-CN" altLang="en-US" sz="2000" dirty="0">
                <a:sym typeface="Times New Roman" panose="02020603050405020304" pitchFamily="18" charset="0"/>
              </a:rPr>
              <a:t>关联、实现和泛化都是依赖关系。但它们有更特别的语义</a:t>
            </a:r>
            <a:r>
              <a:rPr lang="zh-CN" altLang="en-US" sz="2000" dirty="0" smtClean="0">
                <a:sym typeface="Times New Roman" panose="02020603050405020304" pitchFamily="18" charset="0"/>
              </a:rPr>
              <a:t>，所以</a:t>
            </a:r>
            <a:r>
              <a:rPr lang="zh-CN" altLang="en-US" sz="2000" dirty="0">
                <a:sym typeface="Times New Roman" panose="02020603050405020304" pitchFamily="18" charset="0"/>
              </a:rPr>
              <a:t>在</a:t>
            </a:r>
            <a:r>
              <a:rPr lang="en-US" altLang="zh-CN" sz="2000" dirty="0">
                <a:sym typeface="Times New Roman" panose="02020603050405020304" pitchFamily="18" charset="0"/>
              </a:rPr>
              <a:t>UML</a:t>
            </a:r>
            <a:r>
              <a:rPr lang="zh-CN" altLang="en-US" sz="2000" dirty="0">
                <a:sym typeface="Times New Roman" panose="02020603050405020304" pitchFamily="18" charset="0"/>
              </a:rPr>
              <a:t>中被分离出来作为独立的关系。</a:t>
            </a:r>
            <a:endParaRPr lang="en-US" sz="2000" dirty="0">
              <a:sym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5"/>
          <p:cNvSpPr txBox="1"/>
          <p:nvPr/>
        </p:nvSpPr>
        <p:spPr>
          <a:xfrm>
            <a:off x="193910" y="639852"/>
            <a:ext cx="11964908" cy="662554"/>
          </a:xfrm>
          <a:prstGeom prst="rect">
            <a:avLst/>
          </a:prstGeom>
          <a:noFill/>
        </p:spPr>
        <p:txBody>
          <a:bodyPr wrap="square" rtlCol="0">
            <a:spAutoFit/>
          </a:bodyPr>
          <a:lstStyle/>
          <a:p>
            <a:pPr algn="just">
              <a:lnSpc>
                <a:spcPct val="150000"/>
              </a:lnSpc>
            </a:pPr>
            <a:r>
              <a:rPr lang="zh-CN" altLang="en-US" sz="2800" b="1" dirty="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依赖</a:t>
            </a:r>
            <a:r>
              <a:rPr lang="zh-CN" altLang="en-US" sz="28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关系</a:t>
            </a:r>
            <a:r>
              <a:rPr lang="en-US" altLang="zh-CN" sz="2800" b="1" dirty="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zh-CN" altLang="en-US" sz="2800" b="1" dirty="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最常使用的</a:t>
            </a:r>
            <a:r>
              <a:rPr lang="zh-CN" altLang="en-US" sz="28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依赖</a:t>
            </a:r>
            <a:endParaRPr lang="en-US" sz="28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3" name="TextBox 76"/>
          <p:cNvSpPr txBox="1"/>
          <p:nvPr/>
        </p:nvSpPr>
        <p:spPr>
          <a:xfrm>
            <a:off x="128935" y="1565470"/>
            <a:ext cx="11436325" cy="3416320"/>
          </a:xfrm>
          <a:prstGeom prst="rect">
            <a:avLst/>
          </a:prstGeom>
          <a:noFill/>
          <a:ln w="15875">
            <a:solidFill>
              <a:schemeClr val="accent1"/>
            </a:solidFill>
            <a:prstDash val="dash"/>
          </a:ln>
        </p:spPr>
        <p:txBody>
          <a:bodyPr wrap="square" rtlCol="0">
            <a:spAutoFit/>
          </a:bodyPr>
          <a:lstStyle/>
          <a:p>
            <a:pPr algn="just">
              <a:lnSpc>
                <a:spcPct val="150000"/>
              </a:lnSpc>
            </a:pPr>
            <a:r>
              <a:rPr lang="en-US" altLang="zh-CN" sz="2400" b="1" dirty="0">
                <a:sym typeface="Times New Roman" panose="02020603050405020304" pitchFamily="18" charset="0"/>
              </a:rPr>
              <a:t>• </a:t>
            </a:r>
            <a:r>
              <a:rPr lang="zh-CN" altLang="en-US" sz="2400" b="1" dirty="0">
                <a:sym typeface="Times New Roman" panose="02020603050405020304" pitchFamily="18" charset="0"/>
              </a:rPr>
              <a:t>表示一种元素</a:t>
            </a:r>
            <a:r>
              <a:rPr lang="en-US" altLang="zh-CN" sz="2400" b="1" dirty="0">
                <a:sym typeface="Times New Roman" panose="02020603050405020304" pitchFamily="18" charset="0"/>
              </a:rPr>
              <a:t>(</a:t>
            </a:r>
            <a:r>
              <a:rPr lang="zh-CN" altLang="en-US" sz="2400" b="1" dirty="0">
                <a:sym typeface="Times New Roman" panose="02020603050405020304" pitchFamily="18" charset="0"/>
              </a:rPr>
              <a:t>客户</a:t>
            </a:r>
            <a:r>
              <a:rPr lang="en-US" altLang="zh-CN" sz="2400" b="1" dirty="0">
                <a:sym typeface="Times New Roman" panose="02020603050405020304" pitchFamily="18" charset="0"/>
              </a:rPr>
              <a:t>)</a:t>
            </a:r>
            <a:r>
              <a:rPr lang="zh-CN" altLang="en-US" sz="2400" b="1" dirty="0">
                <a:sym typeface="Times New Roman" panose="02020603050405020304" pitchFamily="18" charset="0"/>
              </a:rPr>
              <a:t>使用其它元素</a:t>
            </a:r>
            <a:r>
              <a:rPr lang="en-US" altLang="zh-CN" sz="2400" b="1" dirty="0">
                <a:sym typeface="Times New Roman" panose="02020603050405020304" pitchFamily="18" charset="0"/>
              </a:rPr>
              <a:t>(</a:t>
            </a:r>
            <a:r>
              <a:rPr lang="zh-CN" altLang="en-US" sz="2400" b="1" dirty="0">
                <a:sym typeface="Times New Roman" panose="02020603050405020304" pitchFamily="18" charset="0"/>
              </a:rPr>
              <a:t>提供者</a:t>
            </a:r>
            <a:r>
              <a:rPr lang="en-US" altLang="zh-CN" sz="2400" b="1" dirty="0">
                <a:sym typeface="Times New Roman" panose="02020603050405020304" pitchFamily="18" charset="0"/>
              </a:rPr>
              <a:t>)</a:t>
            </a:r>
            <a:r>
              <a:rPr lang="zh-CN" altLang="en-US" sz="2400" b="1" dirty="0">
                <a:sym typeface="Times New Roman" panose="02020603050405020304" pitchFamily="18" charset="0"/>
              </a:rPr>
              <a:t>提供的</a:t>
            </a:r>
            <a:r>
              <a:rPr lang="zh-CN" altLang="en-US" sz="2400" b="1" dirty="0" smtClean="0">
                <a:sym typeface="Times New Roman" panose="02020603050405020304" pitchFamily="18" charset="0"/>
              </a:rPr>
              <a:t>服务以</a:t>
            </a:r>
            <a:r>
              <a:rPr lang="zh-CN" altLang="en-US" sz="2400" b="1" dirty="0">
                <a:sym typeface="Times New Roman" panose="02020603050405020304" pitchFamily="18" charset="0"/>
              </a:rPr>
              <a:t>实现它的行为，包括：</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① 使用（</a:t>
            </a:r>
            <a:r>
              <a:rPr lang="en-US" altLang="zh-CN" sz="2400" b="1" dirty="0">
                <a:sym typeface="Times New Roman" panose="02020603050405020304" pitchFamily="18" charset="0"/>
              </a:rPr>
              <a:t>《use》</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② 调用（</a:t>
            </a:r>
            <a:r>
              <a:rPr lang="en-US" altLang="zh-CN" sz="2400" b="1" dirty="0">
                <a:sym typeface="Times New Roman" panose="02020603050405020304" pitchFamily="18" charset="0"/>
              </a:rPr>
              <a:t>《call》</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③ 参数（</a:t>
            </a:r>
            <a:r>
              <a:rPr lang="en-US" altLang="zh-CN" sz="2400" b="1" dirty="0">
                <a:sym typeface="Times New Roman" panose="02020603050405020304" pitchFamily="18" charset="0"/>
              </a:rPr>
              <a:t>《parameter》</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④ 发送（</a:t>
            </a:r>
            <a:r>
              <a:rPr lang="en-US" altLang="zh-CN" sz="2400" b="1" dirty="0">
                <a:sym typeface="Times New Roman" panose="02020603050405020304" pitchFamily="18" charset="0"/>
              </a:rPr>
              <a:t>《send》</a:t>
            </a:r>
            <a:r>
              <a:rPr lang="zh-CN" altLang="en-US" sz="2400" b="1" dirty="0">
                <a:sym typeface="Times New Roman" panose="02020603050405020304" pitchFamily="18" charset="0"/>
              </a:rPr>
              <a:t>）</a:t>
            </a:r>
            <a:endParaRPr lang="zh-CN" altLang="en-US" sz="2400" b="1" dirty="0">
              <a:sym typeface="Times New Roman" panose="02020603050405020304" pitchFamily="18" charset="0"/>
            </a:endParaRPr>
          </a:p>
          <a:p>
            <a:pPr algn="just">
              <a:lnSpc>
                <a:spcPct val="150000"/>
              </a:lnSpc>
            </a:pPr>
            <a:r>
              <a:rPr lang="zh-CN" altLang="en-US" sz="2400" b="1" dirty="0">
                <a:sym typeface="Times New Roman" panose="02020603050405020304" pitchFamily="18" charset="0"/>
              </a:rPr>
              <a:t>⑤ 实例化（</a:t>
            </a:r>
            <a:r>
              <a:rPr lang="en-US" altLang="zh-CN" sz="2400" b="1" dirty="0">
                <a:sym typeface="Times New Roman" panose="02020603050405020304" pitchFamily="18" charset="0"/>
              </a:rPr>
              <a:t>《instantiate》</a:t>
            </a:r>
            <a:r>
              <a:rPr lang="zh-CN" altLang="en-US" sz="2400" b="1" dirty="0">
                <a:sym typeface="Times New Roman" panose="02020603050405020304" pitchFamily="18" charset="0"/>
              </a:rPr>
              <a:t>）</a:t>
            </a:r>
            <a:endParaRPr lang="en-US" sz="2400" b="1" dirty="0">
              <a:sym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g1.baidu.com/it/u=3896296999,795679643&amp;fm=253&amp;fmt=auto&amp;app=138&amp;f=JPEG?w=652&amp;h=500"/>
          <p:cNvPicPr>
            <a:picLocks noChangeAspect="1" noChangeArrowheads="1"/>
          </p:cNvPicPr>
          <p:nvPr/>
        </p:nvPicPr>
        <p:blipFill rotWithShape="1">
          <a:blip r:embed="rId1">
            <a:extLst>
              <a:ext uri="{28A0092B-C50C-407E-A947-70E740481C1C}">
                <a14:useLocalDpi xmlns:a14="http://schemas.microsoft.com/office/drawing/2010/main" val="0"/>
              </a:ext>
            </a:extLst>
          </a:blip>
          <a:srcRect r="4142" b="14569"/>
          <a:stretch>
            <a:fillRect/>
          </a:stretch>
        </p:blipFill>
        <p:spPr bwMode="auto">
          <a:xfrm>
            <a:off x="524888" y="976322"/>
            <a:ext cx="3144766" cy="214929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4727848" y="976322"/>
            <a:ext cx="6162083" cy="2643014"/>
          </a:xfrm>
          <a:prstGeom prst="rect">
            <a:avLst/>
          </a:prstGeom>
        </p:spPr>
      </p:pic>
      <p:pic>
        <p:nvPicPr>
          <p:cNvPr id="4" name="图片 3"/>
          <p:cNvPicPr>
            <a:picLocks noChangeAspect="1"/>
          </p:cNvPicPr>
          <p:nvPr/>
        </p:nvPicPr>
        <p:blipFill>
          <a:blip r:embed="rId3"/>
          <a:stretch>
            <a:fillRect/>
          </a:stretch>
        </p:blipFill>
        <p:spPr>
          <a:xfrm>
            <a:off x="7059" y="4091459"/>
            <a:ext cx="6118439" cy="2206650"/>
          </a:xfrm>
          <a:prstGeom prst="rect">
            <a:avLst/>
          </a:prstGeom>
        </p:spPr>
      </p:pic>
      <p:pic>
        <p:nvPicPr>
          <p:cNvPr id="5" name="图片 4"/>
          <p:cNvPicPr>
            <a:picLocks noChangeAspect="1"/>
          </p:cNvPicPr>
          <p:nvPr/>
        </p:nvPicPr>
        <p:blipFill>
          <a:blip r:embed="rId4"/>
          <a:stretch>
            <a:fillRect/>
          </a:stretch>
        </p:blipFill>
        <p:spPr>
          <a:xfrm>
            <a:off x="6328391" y="4033839"/>
            <a:ext cx="5688632" cy="2321891"/>
          </a:xfrm>
          <a:prstGeom prst="rect">
            <a:avLst/>
          </a:prstGeom>
        </p:spPr>
      </p:pic>
      <p:sp>
        <p:nvSpPr>
          <p:cNvPr id="6" name="矩形 5"/>
          <p:cNvSpPr/>
          <p:nvPr/>
        </p:nvSpPr>
        <p:spPr>
          <a:xfrm>
            <a:off x="1467691" y="3325867"/>
            <a:ext cx="1569660" cy="369332"/>
          </a:xfrm>
          <a:prstGeom prst="rect">
            <a:avLst/>
          </a:prstGeom>
        </p:spPr>
        <p:txBody>
          <a:bodyPr wrap="none">
            <a:spAutoFit/>
          </a:bodyPr>
          <a:lstStyle/>
          <a:p>
            <a:r>
              <a:rPr lang="zh-CN" altLang="en-US" b="1" dirty="0" smtClean="0">
                <a:sym typeface="Times New Roman" panose="02020603050405020304" pitchFamily="18" charset="0"/>
              </a:rPr>
              <a:t>人使用计算机</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35360" y="1556792"/>
            <a:ext cx="6831567" cy="1872208"/>
          </a:xfrm>
          <a:prstGeom prst="rect">
            <a:avLst/>
          </a:prstGeom>
        </p:spPr>
      </p:pic>
      <p:sp>
        <p:nvSpPr>
          <p:cNvPr id="3" name="矩形 2"/>
          <p:cNvSpPr/>
          <p:nvPr/>
        </p:nvSpPr>
        <p:spPr>
          <a:xfrm>
            <a:off x="8184232" y="1556792"/>
            <a:ext cx="3192016" cy="1569660"/>
          </a:xfrm>
          <a:prstGeom prst="rect">
            <a:avLst/>
          </a:prstGeom>
        </p:spPr>
        <p:txBody>
          <a:bodyPr wrap="square">
            <a:spAutoFit/>
          </a:bodyPr>
          <a:lstStyle/>
          <a:p>
            <a:r>
              <a:rPr lang="en-US" altLang="zh-CN" sz="2400" dirty="0"/>
              <a:t>public interface Car</a:t>
            </a:r>
            <a:endParaRPr lang="en-US" altLang="zh-CN" sz="2400" dirty="0"/>
          </a:p>
          <a:p>
            <a:r>
              <a:rPr lang="en-US" altLang="zh-CN" sz="2400" dirty="0"/>
              <a:t>{</a:t>
            </a:r>
            <a:endParaRPr lang="en-US" altLang="zh-CN" sz="2400" dirty="0"/>
          </a:p>
          <a:p>
            <a:r>
              <a:rPr lang="en-US" altLang="zh-CN" sz="2400" dirty="0"/>
              <a:t>    public void move();</a:t>
            </a:r>
            <a:endParaRPr lang="en-US" altLang="zh-CN" sz="2400" dirty="0"/>
          </a:p>
          <a:p>
            <a:r>
              <a:rPr lang="en-US" altLang="zh-CN" sz="2400" dirty="0"/>
              <a:t>}</a:t>
            </a:r>
            <a:endParaRPr lang="zh-CN" altLang="en-US" sz="2400" dirty="0"/>
          </a:p>
        </p:txBody>
      </p:sp>
      <p:sp>
        <p:nvSpPr>
          <p:cNvPr id="4" name="矩形 3"/>
          <p:cNvSpPr/>
          <p:nvPr/>
        </p:nvSpPr>
        <p:spPr>
          <a:xfrm>
            <a:off x="508537" y="3645024"/>
            <a:ext cx="4219311" cy="2677656"/>
          </a:xfrm>
          <a:prstGeom prst="rect">
            <a:avLst/>
          </a:prstGeom>
        </p:spPr>
        <p:txBody>
          <a:bodyPr wrap="square">
            <a:spAutoFit/>
          </a:bodyPr>
          <a:lstStyle/>
          <a:p>
            <a:r>
              <a:rPr lang="en-US" altLang="zh-CN" sz="2400" dirty="0"/>
              <a:t>public class Driver</a:t>
            </a:r>
            <a:endParaRPr lang="en-US" altLang="zh-CN" sz="2400" dirty="0"/>
          </a:p>
          <a:p>
            <a:r>
              <a:rPr lang="en-US" altLang="zh-CN" sz="2400" dirty="0"/>
              <a:t>{</a:t>
            </a:r>
            <a:endParaRPr lang="en-US" altLang="zh-CN" sz="2400" dirty="0"/>
          </a:p>
          <a:p>
            <a:r>
              <a:rPr lang="en-US" altLang="zh-CN" sz="2400" dirty="0"/>
              <a:t>    public void drive(Car car)</a:t>
            </a:r>
            <a:endParaRPr lang="en-US" altLang="zh-CN" sz="2400" dirty="0"/>
          </a:p>
          <a:p>
            <a:r>
              <a:rPr lang="en-US" altLang="zh-CN" sz="2400" dirty="0"/>
              <a:t>    {</a:t>
            </a:r>
            <a:endParaRPr lang="en-US" altLang="zh-CN" sz="2400" dirty="0"/>
          </a:p>
          <a:p>
            <a:r>
              <a:rPr lang="en-US" altLang="zh-CN" sz="2400" dirty="0"/>
              <a:t>        </a:t>
            </a:r>
            <a:r>
              <a:rPr lang="en-US" altLang="zh-CN" sz="2400" dirty="0" err="1"/>
              <a:t>car.move</a:t>
            </a:r>
            <a:r>
              <a:rPr lang="en-US" altLang="zh-CN" sz="2400" dirty="0"/>
              <a:t>();</a:t>
            </a:r>
            <a:endParaRPr lang="en-US" altLang="zh-CN" sz="2400" dirty="0"/>
          </a:p>
          <a:p>
            <a:r>
              <a:rPr lang="en-US" altLang="zh-CN" sz="2400" dirty="0"/>
              <a:t>    }</a:t>
            </a:r>
            <a:endParaRPr lang="en-US" altLang="zh-CN" sz="2400" dirty="0"/>
          </a:p>
          <a:p>
            <a:r>
              <a:rPr lang="en-US" altLang="zh-CN" sz="2400" dirty="0"/>
              <a:t>}</a:t>
            </a:r>
            <a:endParaRPr lang="zh-CN" altLang="en-US" sz="2400" dirty="0"/>
          </a:p>
        </p:txBody>
      </p:sp>
      <p:sp>
        <p:nvSpPr>
          <p:cNvPr id="5" name="矩形 4"/>
          <p:cNvSpPr/>
          <p:nvPr/>
        </p:nvSpPr>
        <p:spPr>
          <a:xfrm>
            <a:off x="187486" y="980728"/>
            <a:ext cx="7132650" cy="461665"/>
          </a:xfrm>
          <a:prstGeom prst="rect">
            <a:avLst/>
          </a:prstGeom>
        </p:spPr>
        <p:txBody>
          <a:bodyPr wrap="square">
            <a:spAutoFit/>
          </a:bodyPr>
          <a:lstStyle/>
          <a:p>
            <a:r>
              <a:rPr lang="zh-CN" altLang="en-US" sz="2400" b="1" dirty="0" smtClean="0">
                <a:latin typeface="+mn-ea"/>
              </a:rPr>
              <a:t>练习：司机与车依赖关系，写出</a:t>
            </a:r>
            <a:r>
              <a:rPr lang="en-US" altLang="zh-CN" sz="2400" b="1" dirty="0" smtClean="0">
                <a:latin typeface="+mn-ea"/>
              </a:rPr>
              <a:t>JAVA</a:t>
            </a:r>
            <a:r>
              <a:rPr lang="zh-CN" altLang="en-US" sz="2400" b="1" dirty="0" smtClean="0">
                <a:latin typeface="+mn-ea"/>
              </a:rPr>
              <a:t>代码</a:t>
            </a:r>
            <a:endParaRPr lang="zh-CN" altLang="en-US" sz="2400" b="1" dirty="0">
              <a:latin typeface="+mn-ea"/>
            </a:endParaRPr>
          </a:p>
        </p:txBody>
      </p:sp>
      <p:sp>
        <p:nvSpPr>
          <p:cNvPr id="6" name="矩形 5"/>
          <p:cNvSpPr/>
          <p:nvPr/>
        </p:nvSpPr>
        <p:spPr>
          <a:xfrm>
            <a:off x="4727847" y="3645024"/>
            <a:ext cx="7154731" cy="2862322"/>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zh-CN" altLang="en-US" sz="2400" dirty="0">
                <a:solidFill>
                  <a:srgbClr val="4D4D4D"/>
                </a:solidFill>
                <a:latin typeface="-apple-system"/>
              </a:rPr>
              <a:t>依赖关系通常通过三种方式来实现：</a:t>
            </a:r>
            <a:endParaRPr lang="zh-CN" altLang="en-US" sz="2400" dirty="0">
              <a:solidFill>
                <a:srgbClr val="4D4D4D"/>
              </a:solidFill>
              <a:latin typeface="-apple-system"/>
            </a:endParaRPr>
          </a:p>
          <a:p>
            <a:pPr>
              <a:lnSpc>
                <a:spcPct val="150000"/>
              </a:lnSpc>
              <a:buFont typeface="+mj-lt"/>
              <a:buAutoNum type="arabicPeriod"/>
            </a:pPr>
            <a:r>
              <a:rPr lang="zh-CN" altLang="en-US" sz="2400" dirty="0">
                <a:solidFill>
                  <a:srgbClr val="333333"/>
                </a:solidFill>
                <a:latin typeface="-apple-system"/>
              </a:rPr>
              <a:t>将一个类的对象作为另一个类中方法的参数</a:t>
            </a:r>
            <a:endParaRPr lang="zh-CN" altLang="en-US" sz="2400" dirty="0">
              <a:solidFill>
                <a:srgbClr val="333333"/>
              </a:solidFill>
              <a:latin typeface="-apple-system"/>
            </a:endParaRPr>
          </a:p>
          <a:p>
            <a:pPr>
              <a:lnSpc>
                <a:spcPct val="150000"/>
              </a:lnSpc>
              <a:buFont typeface="+mj-lt"/>
              <a:buAutoNum type="arabicPeriod"/>
            </a:pPr>
            <a:r>
              <a:rPr lang="zh-CN" altLang="en-US" sz="2400" dirty="0">
                <a:solidFill>
                  <a:srgbClr val="333333"/>
                </a:solidFill>
                <a:latin typeface="-apple-system"/>
              </a:rPr>
              <a:t>在一个类的方法中将另一个类的对象作为其对象的局部变量</a:t>
            </a:r>
            <a:endParaRPr lang="zh-CN" altLang="en-US" sz="2400" dirty="0">
              <a:solidFill>
                <a:srgbClr val="333333"/>
              </a:solidFill>
              <a:latin typeface="-apple-system"/>
            </a:endParaRPr>
          </a:p>
          <a:p>
            <a:pPr>
              <a:lnSpc>
                <a:spcPct val="150000"/>
              </a:lnSpc>
              <a:buFont typeface="+mj-lt"/>
              <a:buAutoNum type="arabicPeriod"/>
            </a:pPr>
            <a:r>
              <a:rPr lang="zh-CN" altLang="en-US" sz="2400" dirty="0">
                <a:solidFill>
                  <a:srgbClr val="333333"/>
                </a:solidFill>
                <a:latin typeface="-apple-system"/>
              </a:rPr>
              <a:t>在一个类的方法中调用另一个类的静态方法</a:t>
            </a:r>
            <a:endParaRPr lang="zh-CN" altLang="en-US" sz="2400" b="0" i="0" dirty="0">
              <a:solidFill>
                <a:srgbClr val="333333"/>
              </a:solidFill>
              <a:effectLst/>
              <a:latin typeface="-apple-syste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
          <p:cNvSpPr>
            <a:spLocks noChangeArrowheads="1"/>
          </p:cNvSpPr>
          <p:nvPr/>
        </p:nvSpPr>
        <p:spPr bwMode="auto">
          <a:xfrm>
            <a:off x="2088119" y="2412494"/>
            <a:ext cx="1439862" cy="461665"/>
          </a:xfrm>
          <a:prstGeom prst="rect">
            <a:avLst/>
          </a:prstGeom>
        </p:spPr>
        <p:style>
          <a:lnRef idx="1">
            <a:schemeClr val="accent5"/>
          </a:lnRef>
          <a:fillRef idx="2">
            <a:schemeClr val="accent5"/>
          </a:fillRef>
          <a:effectRef idx="1">
            <a:schemeClr val="accent5"/>
          </a:effectRef>
          <a:fontRef idx="minor">
            <a:schemeClr val="dk1"/>
          </a:fontRef>
        </p:style>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smtClean="0"/>
              <a:t>依赖</a:t>
            </a:r>
            <a:endParaRPr lang="zh-CN" altLang="en-US" sz="2400" b="1" dirty="0"/>
          </a:p>
        </p:txBody>
      </p:sp>
      <p:sp>
        <p:nvSpPr>
          <p:cNvPr id="3" name="Rectangle 2"/>
          <p:cNvSpPr txBox="1">
            <a:spLocks noChangeArrowheads="1"/>
          </p:cNvSpPr>
          <p:nvPr/>
        </p:nvSpPr>
        <p:spPr>
          <a:xfrm>
            <a:off x="1002196" y="1186142"/>
            <a:ext cx="91440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t>类之间的关系</a:t>
            </a:r>
            <a:r>
              <a:rPr lang="en-US" altLang="zh-CN" sz="3600" b="1" dirty="0" smtClean="0"/>
              <a:t>——</a:t>
            </a:r>
            <a:r>
              <a:rPr lang="zh-CN" altLang="en-US" sz="3600" b="1" dirty="0" smtClean="0"/>
              <a:t>依赖、关联、聚集</a:t>
            </a:r>
            <a:endParaRPr lang="zh-CN" altLang="en-US" sz="3600" b="1" dirty="0" smtClean="0"/>
          </a:p>
        </p:txBody>
      </p:sp>
      <p:sp>
        <p:nvSpPr>
          <p:cNvPr id="4" name="Text Box 11"/>
          <p:cNvSpPr txBox="1">
            <a:spLocks noChangeArrowheads="1"/>
          </p:cNvSpPr>
          <p:nvPr/>
        </p:nvSpPr>
        <p:spPr bwMode="auto">
          <a:xfrm>
            <a:off x="7820263" y="2447292"/>
            <a:ext cx="131811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a:t>聚集</a:t>
            </a:r>
            <a:endParaRPr lang="zh-CN" altLang="en-US" sz="2400" b="1"/>
          </a:p>
        </p:txBody>
      </p:sp>
      <p:sp>
        <p:nvSpPr>
          <p:cNvPr id="5" name="Text Box 12"/>
          <p:cNvSpPr txBox="1">
            <a:spLocks noChangeArrowheads="1"/>
          </p:cNvSpPr>
          <p:nvPr/>
        </p:nvSpPr>
        <p:spPr bwMode="auto">
          <a:xfrm>
            <a:off x="1714552" y="3024684"/>
            <a:ext cx="204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t>代表运行时的</a:t>
            </a:r>
            <a:endParaRPr lang="zh-CN" altLang="en-US" sz="2400" b="1" dirty="0"/>
          </a:p>
          <a:p>
            <a:r>
              <a:rPr lang="zh-CN" altLang="en-US" sz="2400" b="1" dirty="0"/>
              <a:t>临时相关性</a:t>
            </a:r>
            <a:endParaRPr lang="zh-CN" altLang="en-US" sz="2400" b="1" dirty="0"/>
          </a:p>
        </p:txBody>
      </p:sp>
      <p:sp>
        <p:nvSpPr>
          <p:cNvPr id="6" name="Text Box 13"/>
          <p:cNvSpPr txBox="1">
            <a:spLocks noChangeArrowheads="1"/>
          </p:cNvSpPr>
          <p:nvPr/>
        </p:nvSpPr>
        <p:spPr bwMode="auto">
          <a:xfrm>
            <a:off x="4633800" y="3067516"/>
            <a:ext cx="204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t>代表设计时的</a:t>
            </a:r>
            <a:endParaRPr lang="zh-CN" altLang="en-US" sz="2400" b="1" dirty="0"/>
          </a:p>
          <a:p>
            <a:r>
              <a:rPr lang="zh-CN" altLang="en-US" sz="2400" b="1" dirty="0"/>
              <a:t>固定相关性</a:t>
            </a:r>
            <a:endParaRPr lang="zh-CN" altLang="en-US" sz="2400" b="1" dirty="0"/>
          </a:p>
        </p:txBody>
      </p:sp>
      <p:sp>
        <p:nvSpPr>
          <p:cNvPr id="7" name="Text Box 14"/>
          <p:cNvSpPr txBox="1">
            <a:spLocks noChangeArrowheads="1"/>
          </p:cNvSpPr>
          <p:nvPr/>
        </p:nvSpPr>
        <p:spPr bwMode="auto">
          <a:xfrm>
            <a:off x="7411173" y="3067429"/>
            <a:ext cx="204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t>代表设计时的</a:t>
            </a:r>
            <a:endParaRPr lang="zh-CN" altLang="en-US" sz="2400" b="1" dirty="0"/>
          </a:p>
          <a:p>
            <a:r>
              <a:rPr lang="zh-CN" altLang="en-US" sz="2400" b="1" dirty="0"/>
              <a:t>对象包含关系</a:t>
            </a:r>
            <a:endParaRPr lang="zh-CN" altLang="en-US" sz="2400" b="1" dirty="0"/>
          </a:p>
        </p:txBody>
      </p:sp>
      <p:sp>
        <p:nvSpPr>
          <p:cNvPr id="8" name="AutoShape 16"/>
          <p:cNvSpPr>
            <a:spLocks noChangeArrowheads="1"/>
          </p:cNvSpPr>
          <p:nvPr/>
        </p:nvSpPr>
        <p:spPr bwMode="auto">
          <a:xfrm>
            <a:off x="2010499" y="4077072"/>
            <a:ext cx="6911975" cy="485775"/>
          </a:xfrm>
          <a:prstGeom prst="rightArrow">
            <a:avLst>
              <a:gd name="adj1" fmla="val 49917"/>
              <a:gd name="adj2" fmla="val 218315"/>
            </a:avLst>
          </a:prstGeom>
        </p:spPr>
        <p:style>
          <a:lnRef idx="1">
            <a:schemeClr val="accent3"/>
          </a:lnRef>
          <a:fillRef idx="2">
            <a:schemeClr val="accent3"/>
          </a:fillRef>
          <a:effectRef idx="1">
            <a:schemeClr val="accent3"/>
          </a:effectRef>
          <a:fontRef idx="minor">
            <a:schemeClr val="dk1"/>
          </a:fontRef>
        </p:style>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t>关系递进方向</a:t>
            </a:r>
            <a:endParaRPr lang="zh-CN" altLang="en-US" sz="2400" b="1"/>
          </a:p>
        </p:txBody>
      </p:sp>
      <p:sp>
        <p:nvSpPr>
          <p:cNvPr id="9" name="Rectangle 18"/>
          <p:cNvSpPr>
            <a:spLocks noChangeArrowheads="1"/>
          </p:cNvSpPr>
          <p:nvPr/>
        </p:nvSpPr>
        <p:spPr bwMode="auto">
          <a:xfrm>
            <a:off x="1853418" y="4836972"/>
            <a:ext cx="1741406" cy="758211"/>
          </a:xfrm>
          <a:prstGeom prst="rect">
            <a:avLst/>
          </a:prstGeom>
          <a:solidFill>
            <a:srgbClr val="F3AB9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t>相识</a:t>
            </a:r>
            <a:endParaRPr lang="zh-CN" altLang="en-US" sz="2400" b="1"/>
          </a:p>
          <a:p>
            <a:r>
              <a:rPr lang="en-US" altLang="zh-CN" sz="2400" b="1"/>
              <a:t>(</a:t>
            </a:r>
            <a:r>
              <a:rPr lang="zh-CN" altLang="en-US" sz="2400" b="1"/>
              <a:t>朋友</a:t>
            </a:r>
            <a:r>
              <a:rPr lang="en-US" altLang="zh-CN" sz="2400" b="1"/>
              <a:t>)</a:t>
            </a:r>
            <a:endParaRPr lang="en-US" altLang="zh-CN" sz="2400" b="1"/>
          </a:p>
        </p:txBody>
      </p:sp>
      <p:sp>
        <p:nvSpPr>
          <p:cNvPr id="10" name="Rectangle 19"/>
          <p:cNvSpPr>
            <a:spLocks noChangeArrowheads="1"/>
          </p:cNvSpPr>
          <p:nvPr/>
        </p:nvSpPr>
        <p:spPr bwMode="auto">
          <a:xfrm>
            <a:off x="4890222" y="4836971"/>
            <a:ext cx="1439863" cy="758211"/>
          </a:xfrm>
          <a:prstGeom prst="rect">
            <a:avLst/>
          </a:prstGeom>
          <a:solidFill>
            <a:srgbClr val="F3AB9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t>相恋</a:t>
            </a:r>
            <a:endParaRPr lang="zh-CN" altLang="en-US" sz="2400" b="1"/>
          </a:p>
          <a:p>
            <a:r>
              <a:rPr lang="en-US" altLang="zh-CN" sz="2400" b="1"/>
              <a:t>(</a:t>
            </a:r>
            <a:r>
              <a:rPr lang="zh-CN" altLang="en-US" sz="2400" b="1"/>
              <a:t>情人</a:t>
            </a:r>
            <a:r>
              <a:rPr lang="en-US" altLang="zh-CN" sz="2400" b="1"/>
              <a:t>)</a:t>
            </a:r>
            <a:endParaRPr lang="en-US" altLang="zh-CN" sz="2400" b="1"/>
          </a:p>
        </p:txBody>
      </p:sp>
      <p:sp>
        <p:nvSpPr>
          <p:cNvPr id="11" name="Rectangle 20"/>
          <p:cNvSpPr>
            <a:spLocks noChangeArrowheads="1"/>
          </p:cNvSpPr>
          <p:nvPr/>
        </p:nvSpPr>
        <p:spPr bwMode="auto">
          <a:xfrm>
            <a:off x="7698510" y="4836970"/>
            <a:ext cx="1545222" cy="758211"/>
          </a:xfrm>
          <a:prstGeom prst="rect">
            <a:avLst/>
          </a:prstGeom>
          <a:solidFill>
            <a:srgbClr val="F3AB9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t>结婚</a:t>
            </a:r>
            <a:endParaRPr lang="zh-CN" altLang="en-US" sz="2400" b="1"/>
          </a:p>
          <a:p>
            <a:r>
              <a:rPr lang="en-US" altLang="zh-CN" sz="2400" b="1"/>
              <a:t>(</a:t>
            </a:r>
            <a:r>
              <a:rPr lang="zh-CN" altLang="en-US" sz="2400" b="1"/>
              <a:t>家庭</a:t>
            </a:r>
            <a:r>
              <a:rPr lang="en-US" altLang="zh-CN" sz="2400" b="1"/>
              <a:t>)</a:t>
            </a:r>
            <a:endParaRPr lang="en-US" altLang="zh-CN" sz="2400" b="1"/>
          </a:p>
        </p:txBody>
      </p:sp>
      <p:sp>
        <p:nvSpPr>
          <p:cNvPr id="12" name="Text Box 24"/>
          <p:cNvSpPr txBox="1">
            <a:spLocks noChangeArrowheads="1"/>
          </p:cNvSpPr>
          <p:nvPr/>
        </p:nvSpPr>
        <p:spPr bwMode="auto">
          <a:xfrm>
            <a:off x="1853418" y="5644000"/>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t>临时相关性</a:t>
            </a:r>
            <a:endParaRPr lang="zh-CN" altLang="en-US" sz="2400" b="1" dirty="0"/>
          </a:p>
        </p:txBody>
      </p:sp>
      <p:sp>
        <p:nvSpPr>
          <p:cNvPr id="13" name="Text Box 25"/>
          <p:cNvSpPr txBox="1">
            <a:spLocks noChangeArrowheads="1"/>
          </p:cNvSpPr>
          <p:nvPr/>
        </p:nvSpPr>
        <p:spPr bwMode="auto">
          <a:xfrm>
            <a:off x="4744371" y="5667743"/>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t>固定相关性</a:t>
            </a:r>
            <a:endParaRPr lang="zh-CN" altLang="en-US" sz="2400" b="1"/>
          </a:p>
        </p:txBody>
      </p:sp>
      <p:sp>
        <p:nvSpPr>
          <p:cNvPr id="14" name="Text Box 26"/>
          <p:cNvSpPr txBox="1">
            <a:spLocks noChangeArrowheads="1"/>
          </p:cNvSpPr>
          <p:nvPr/>
        </p:nvSpPr>
        <p:spPr bwMode="auto">
          <a:xfrm>
            <a:off x="7411173" y="5644000"/>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t>对象包含关系</a:t>
            </a:r>
            <a:endParaRPr lang="zh-CN" altLang="en-US" sz="2400" b="1"/>
          </a:p>
        </p:txBody>
      </p:sp>
      <p:sp>
        <p:nvSpPr>
          <p:cNvPr id="15" name="Rectangle 15"/>
          <p:cNvSpPr>
            <a:spLocks noChangeArrowheads="1"/>
          </p:cNvSpPr>
          <p:nvPr/>
        </p:nvSpPr>
        <p:spPr bwMode="auto">
          <a:xfrm>
            <a:off x="4890223" y="2405702"/>
            <a:ext cx="1439862" cy="461665"/>
          </a:xfrm>
          <a:prstGeom prst="rect">
            <a:avLst/>
          </a:prstGeom>
        </p:spPr>
        <p:style>
          <a:lnRef idx="1">
            <a:schemeClr val="accent5"/>
          </a:lnRef>
          <a:fillRef idx="2">
            <a:schemeClr val="accent5"/>
          </a:fillRef>
          <a:effectRef idx="1">
            <a:schemeClr val="accent5"/>
          </a:effectRef>
          <a:fontRef idx="minor">
            <a:schemeClr val="dk1"/>
          </a:fontRef>
        </p:style>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smtClean="0"/>
              <a:t>关联</a:t>
            </a:r>
            <a:endParaRPr lang="zh-CN" altLang="en-US" sz="24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345234" y="1196752"/>
            <a:ext cx="4146066" cy="2862322"/>
          </a:xfrm>
          <a:prstGeom prst="rect">
            <a:avLst/>
          </a:prstGeom>
        </p:spPr>
        <p:txBody>
          <a:bodyPr wrap="square">
            <a:spAutoFit/>
          </a:bodyPr>
          <a:lstStyle/>
          <a:p>
            <a:pPr>
              <a:lnSpc>
                <a:spcPct val="150000"/>
              </a:lnSpc>
            </a:pPr>
            <a:r>
              <a:rPr lang="zh-CN" altLang="en-US" sz="2400" b="1" dirty="0"/>
              <a:t>类图是</a:t>
            </a:r>
            <a:r>
              <a:rPr lang="en-US" altLang="zh-CN" sz="2400" b="1" dirty="0"/>
              <a:t>UML</a:t>
            </a:r>
            <a:r>
              <a:rPr lang="zh-CN" altLang="en-US" sz="2400" b="1" dirty="0"/>
              <a:t>图形中最基本的图形之一，是描述系统中一组类、接口、协作，以及他们的结构和相互之间的关系的静态模型。描述了系统的静态结构。</a:t>
            </a:r>
            <a:endParaRPr lang="zh-CN" altLang="en-US" sz="2400" b="1" dirty="0"/>
          </a:p>
        </p:txBody>
      </p:sp>
      <p:pic>
        <p:nvPicPr>
          <p:cNvPr id="7" name="图片 6"/>
          <p:cNvPicPr>
            <a:picLocks noChangeAspect="1"/>
          </p:cNvPicPr>
          <p:nvPr/>
        </p:nvPicPr>
        <p:blipFill>
          <a:blip r:embed="rId1"/>
          <a:stretch>
            <a:fillRect/>
          </a:stretch>
        </p:blipFill>
        <p:spPr>
          <a:xfrm>
            <a:off x="4615577" y="783025"/>
            <a:ext cx="6668457" cy="5670311"/>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28256" y="992158"/>
            <a:ext cx="10334391" cy="5618748"/>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64541" y="1772816"/>
            <a:ext cx="10599578" cy="4608512"/>
          </a:xfrm>
          <a:prstGeom prst="rect">
            <a:avLst/>
          </a:prstGeom>
        </p:spPr>
      </p:pic>
      <p:sp>
        <p:nvSpPr>
          <p:cNvPr id="3" name="矩形 2"/>
          <p:cNvSpPr/>
          <p:nvPr/>
        </p:nvSpPr>
        <p:spPr>
          <a:xfrm>
            <a:off x="187486" y="980728"/>
            <a:ext cx="7132650" cy="461665"/>
          </a:xfrm>
          <a:prstGeom prst="rect">
            <a:avLst/>
          </a:prstGeom>
        </p:spPr>
        <p:txBody>
          <a:bodyPr wrap="square">
            <a:spAutoFit/>
          </a:bodyPr>
          <a:lstStyle/>
          <a:p>
            <a:r>
              <a:rPr lang="zh-CN" altLang="en-US" sz="2400" b="1" dirty="0" smtClean="0">
                <a:latin typeface="+mn-ea"/>
              </a:rPr>
              <a:t>练习：根据类图写出</a:t>
            </a:r>
            <a:r>
              <a:rPr lang="en-US" altLang="zh-CN" sz="2400" b="1" dirty="0" smtClean="0">
                <a:latin typeface="+mn-ea"/>
              </a:rPr>
              <a:t>JAVA</a:t>
            </a:r>
            <a:r>
              <a:rPr lang="zh-CN" altLang="en-US" sz="2400" b="1" dirty="0" smtClean="0">
                <a:latin typeface="+mn-ea"/>
              </a:rPr>
              <a:t>代码</a:t>
            </a:r>
            <a:endParaRPr lang="zh-CN" altLang="en-US" sz="2400" b="1" dirty="0">
              <a:latin typeface="+mn-ea"/>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63688" y="1083518"/>
            <a:ext cx="82296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dirty="0" smtClean="0"/>
              <a:t>总结</a:t>
            </a:r>
            <a:endParaRPr lang="zh-CN" altLang="en-US" dirty="0" smtClean="0"/>
          </a:p>
        </p:txBody>
      </p:sp>
      <p:graphicFrame>
        <p:nvGraphicFramePr>
          <p:cNvPr id="3" name="Group 92"/>
          <p:cNvGraphicFramePr/>
          <p:nvPr/>
        </p:nvGraphicFramePr>
        <p:xfrm>
          <a:off x="1487488" y="2132856"/>
          <a:ext cx="8240713" cy="4480266"/>
        </p:xfrm>
        <a:graphic>
          <a:graphicData uri="http://schemas.openxmlformats.org/drawingml/2006/table">
            <a:tbl>
              <a:tblPr/>
              <a:tblGrid>
                <a:gridCol w="1033463"/>
                <a:gridCol w="5803900"/>
                <a:gridCol w="1403350"/>
              </a:tblGrid>
              <a:tr h="51808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rPr>
                        <a:t>关系</a:t>
                      </a:r>
                      <a:endPar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F8FF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rPr>
                        <a:t>含  义</a:t>
                      </a:r>
                      <a:endPar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F8FF9">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宋体" panose="02010600030101010101" pitchFamily="2" charset="-122"/>
                          <a:ea typeface="楷体_GB2312" pitchFamily="49" charset="-122"/>
                        </a:rPr>
                        <a:t>符号</a:t>
                      </a:r>
                      <a:endPar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F8FF9">
                        <a:alpha val="50000"/>
                      </a:srgbClr>
                    </a:solidFill>
                  </a:tcPr>
                </a:tc>
              </a:tr>
              <a:tr h="51808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rPr>
                        <a:t>关联</a:t>
                      </a:r>
                      <a:endPar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endParaRP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rPr>
                        <a:t>两个元素之间的关联关系</a:t>
                      </a:r>
                      <a:endPar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08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rPr>
                        <a:t>依赖</a:t>
                      </a:r>
                      <a:endPar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endParaRP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rPr>
                        <a:t>两个元素之间的依赖关系</a:t>
                      </a:r>
                      <a:endPar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08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rPr>
                        <a:t>泛化</a:t>
                      </a:r>
                      <a:endPar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endParaRP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rPr>
                        <a:t>一般与特殊关系</a:t>
                      </a:r>
                      <a:endPar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08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rPr>
                        <a:t>聚集</a:t>
                      </a:r>
                      <a:endPar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endParaRP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rPr>
                        <a:t>整体与部分之间的关联关系</a:t>
                      </a:r>
                      <a:endPar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4476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rPr>
                        <a:t>组合</a:t>
                      </a:r>
                      <a:endPar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endParaRP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rPr>
                        <a:t>更强的一种整体与部分间的拥有关系，整体负责部分的创建和删除</a:t>
                      </a:r>
                      <a:endPar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4476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rPr>
                        <a:t>实现</a:t>
                      </a:r>
                      <a:endParaRPr kumimoji="0" lang="zh-CN" altLang="en-US" sz="2800" b="1" i="0" u="none" strike="noStrike" cap="none" normalizeH="0" baseline="0" smtClean="0">
                        <a:ln>
                          <a:noFill/>
                        </a:ln>
                        <a:solidFill>
                          <a:schemeClr val="tx2"/>
                        </a:solidFill>
                        <a:effectLst/>
                        <a:latin typeface="Comic Sans MS" panose="030F0702030302020204" pitchFamily="66" charset="0"/>
                        <a:ea typeface="楷体_GB2312" pitchFamily="49" charset="-122"/>
                      </a:endParaRP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rPr>
                        <a:t>规约</a:t>
                      </a:r>
                      <a:r>
                        <a:rPr kumimoji="0" lang="en-US" altLang="zh-CN" sz="2800" b="1" i="0" u="none" strike="noStrike" cap="none" normalizeH="0" baseline="0" smtClean="0">
                          <a:ln>
                            <a:noFill/>
                          </a:ln>
                          <a:solidFill>
                            <a:schemeClr val="tx1"/>
                          </a:solidFill>
                          <a:effectLst/>
                          <a:latin typeface="Comic Sans MS" panose="030F0702030302020204" pitchFamily="66" charset="0"/>
                          <a:ea typeface="楷体_GB2312" pitchFamily="49" charset="-122"/>
                        </a:rPr>
                        <a:t>(specification)</a:t>
                      </a:r>
                      <a:r>
                        <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rPr>
                        <a:t>与它的实现之间的关系 </a:t>
                      </a:r>
                      <a:endParaRPr kumimoji="0" lang="zh-CN" altLang="en-US" sz="2800" b="1" i="0" u="none" strike="noStrike" cap="none" normalizeH="0" baseline="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dirty="0" smtClean="0">
                        <a:ln>
                          <a:noFill/>
                        </a:ln>
                        <a:solidFill>
                          <a:schemeClr val="tx1"/>
                        </a:solidFill>
                        <a:effectLst/>
                        <a:latin typeface="Comic Sans MS" panose="030F0702030302020204" pitchFamily="66" charset="0"/>
                        <a:ea typeface="楷体_GB2312" pitchFamily="49" charset="-122"/>
                      </a:endParaRP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4" name="Object 84"/>
          <p:cNvGraphicFramePr>
            <a:graphicFrameLocks noChangeAspect="1"/>
          </p:cNvGraphicFramePr>
          <p:nvPr/>
        </p:nvGraphicFramePr>
        <p:xfrm>
          <a:off x="8378826" y="4404568"/>
          <a:ext cx="1214437" cy="225425"/>
        </p:xfrm>
        <a:graphic>
          <a:graphicData uri="http://schemas.openxmlformats.org/presentationml/2006/ole">
            <mc:AlternateContent xmlns:mc="http://schemas.openxmlformats.org/markup-compatibility/2006">
              <mc:Choice xmlns:v="urn:schemas-microsoft-com:vml" Requires="v">
                <p:oleObj spid="_x0000_s6164" name="Visio" r:id="rId1" imgW="1091565" imgH="147320" progId="Visio.Drawing.11">
                  <p:embed/>
                </p:oleObj>
              </mc:Choice>
              <mc:Fallback>
                <p:oleObj name="Visio" r:id="rId1" imgW="1091565" imgH="147320" progId="Visio.Drawing.11">
                  <p:embed/>
                  <p:pic>
                    <p:nvPicPr>
                      <p:cNvPr id="0" name="图片 61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8826" y="4404568"/>
                        <a:ext cx="1214437" cy="22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Line 31"/>
          <p:cNvSpPr>
            <a:spLocks noChangeShapeType="1"/>
          </p:cNvSpPr>
          <p:nvPr/>
        </p:nvSpPr>
        <p:spPr bwMode="auto">
          <a:xfrm>
            <a:off x="8423276" y="2964706"/>
            <a:ext cx="11255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 name="Line 32"/>
          <p:cNvSpPr>
            <a:spLocks noChangeShapeType="1"/>
          </p:cNvSpPr>
          <p:nvPr/>
        </p:nvSpPr>
        <p:spPr bwMode="auto">
          <a:xfrm flipV="1">
            <a:off x="8469313" y="3415556"/>
            <a:ext cx="989013" cy="0"/>
          </a:xfrm>
          <a:prstGeom prst="line">
            <a:avLst/>
          </a:prstGeom>
          <a:noFill/>
          <a:ln w="28575">
            <a:solidFill>
              <a:schemeClr val="tx1"/>
            </a:solidFill>
            <a:prstDash val="dash"/>
            <a:rou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7" name="Group 33"/>
          <p:cNvGrpSpPr/>
          <p:nvPr/>
        </p:nvGrpSpPr>
        <p:grpSpPr bwMode="auto">
          <a:xfrm>
            <a:off x="8447088" y="6069856"/>
            <a:ext cx="1101725" cy="134937"/>
            <a:chOff x="4368" y="2352"/>
            <a:chExt cx="864" cy="189"/>
          </a:xfrm>
        </p:grpSpPr>
        <p:sp>
          <p:nvSpPr>
            <p:cNvPr id="8" name="AutoShape 34"/>
            <p:cNvSpPr>
              <a:spLocks noChangeArrowheads="1"/>
            </p:cNvSpPr>
            <p:nvPr/>
          </p:nvSpPr>
          <p:spPr bwMode="auto">
            <a:xfrm rot="5400000">
              <a:off x="5065" y="2375"/>
              <a:ext cx="189" cy="144"/>
            </a:xfrm>
            <a:prstGeom prst="triangle">
              <a:avLst>
                <a:gd name="adj" fmla="val 50000"/>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b="1">
                  <a:solidFill>
                    <a:schemeClr val="tx1"/>
                  </a:solidFill>
                  <a:latin typeface="Comic Sans MS" panose="030F0702030302020204" pitchFamily="66" charset="0"/>
                  <a:ea typeface="楷体_GB2312" pitchFamily="49" charset="-122"/>
                </a:defRPr>
              </a:lvl1pPr>
              <a:lvl2pPr marL="742950" indent="-285750" eaLnBrk="0" hangingPunct="0">
                <a:spcBef>
                  <a:spcPct val="20000"/>
                </a:spcBef>
                <a:buChar char="–"/>
                <a:defRPr sz="2800">
                  <a:solidFill>
                    <a:schemeClr val="tx1"/>
                  </a:solidFill>
                  <a:latin typeface="Comic Sans MS" panose="030F0702030302020204" pitchFamily="66" charset="0"/>
                  <a:ea typeface="楷体_GB2312" pitchFamily="49" charset="-122"/>
                </a:defRPr>
              </a:lvl2pPr>
              <a:lvl3pPr marL="1143000" indent="-228600" eaLnBrk="0" hangingPunct="0">
                <a:spcBef>
                  <a:spcPct val="20000"/>
                </a:spcBef>
                <a:buChar char="•"/>
                <a:defRPr sz="2400" b="1">
                  <a:solidFill>
                    <a:schemeClr val="tx1"/>
                  </a:solidFill>
                  <a:latin typeface="Comic Sans MS" panose="030F0702030302020204" pitchFamily="66" charset="0"/>
                  <a:ea typeface="仿宋_GB2312" pitchFamily="49" charset="-122"/>
                </a:defRPr>
              </a:lvl3pPr>
              <a:lvl4pPr marL="1600200" indent="-228600" eaLnBrk="0" hangingPunct="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0"/>
                </a:spcBef>
                <a:buFontTx/>
                <a:buNone/>
              </a:pPr>
              <a:endParaRPr lang="zh-CN" altLang="en-US" sz="1600">
                <a:ea typeface="宋体" panose="02010600030101010101" pitchFamily="2" charset="-122"/>
              </a:endParaRPr>
            </a:p>
          </p:txBody>
        </p:sp>
        <p:sp>
          <p:nvSpPr>
            <p:cNvPr id="9" name="Line 35"/>
            <p:cNvSpPr>
              <a:spLocks noChangeShapeType="1"/>
            </p:cNvSpPr>
            <p:nvPr/>
          </p:nvSpPr>
          <p:spPr bwMode="auto">
            <a:xfrm flipH="1">
              <a:off x="4368" y="2446"/>
              <a:ext cx="720"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36"/>
          <p:cNvGrpSpPr/>
          <p:nvPr/>
        </p:nvGrpSpPr>
        <p:grpSpPr bwMode="auto">
          <a:xfrm>
            <a:off x="8469313" y="3864818"/>
            <a:ext cx="1057275" cy="225425"/>
            <a:chOff x="4416" y="3120"/>
            <a:chExt cx="864" cy="189"/>
          </a:xfrm>
        </p:grpSpPr>
        <p:sp>
          <p:nvSpPr>
            <p:cNvPr id="11" name="AutoShape 37"/>
            <p:cNvSpPr>
              <a:spLocks noChangeArrowheads="1"/>
            </p:cNvSpPr>
            <p:nvPr/>
          </p:nvSpPr>
          <p:spPr bwMode="auto">
            <a:xfrm rot="5400000">
              <a:off x="5113" y="3143"/>
              <a:ext cx="189" cy="144"/>
            </a:xfrm>
            <a:prstGeom prst="triangle">
              <a:avLst>
                <a:gd name="adj" fmla="val 50000"/>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b="1">
                  <a:solidFill>
                    <a:schemeClr val="tx1"/>
                  </a:solidFill>
                  <a:latin typeface="Comic Sans MS" panose="030F0702030302020204" pitchFamily="66" charset="0"/>
                  <a:ea typeface="楷体_GB2312" pitchFamily="49" charset="-122"/>
                </a:defRPr>
              </a:lvl1pPr>
              <a:lvl2pPr marL="742950" indent="-285750" eaLnBrk="0" hangingPunct="0">
                <a:spcBef>
                  <a:spcPct val="20000"/>
                </a:spcBef>
                <a:buChar char="–"/>
                <a:defRPr sz="2800">
                  <a:solidFill>
                    <a:schemeClr val="tx1"/>
                  </a:solidFill>
                  <a:latin typeface="Comic Sans MS" panose="030F0702030302020204" pitchFamily="66" charset="0"/>
                  <a:ea typeface="楷体_GB2312" pitchFamily="49" charset="-122"/>
                </a:defRPr>
              </a:lvl2pPr>
              <a:lvl3pPr marL="1143000" indent="-228600" eaLnBrk="0" hangingPunct="0">
                <a:spcBef>
                  <a:spcPct val="20000"/>
                </a:spcBef>
                <a:buChar char="•"/>
                <a:defRPr sz="2400" b="1">
                  <a:solidFill>
                    <a:schemeClr val="tx1"/>
                  </a:solidFill>
                  <a:latin typeface="Comic Sans MS" panose="030F0702030302020204" pitchFamily="66" charset="0"/>
                  <a:ea typeface="仿宋_GB2312" pitchFamily="49" charset="-122"/>
                </a:defRPr>
              </a:lvl3pPr>
              <a:lvl4pPr marL="1600200" indent="-228600" eaLnBrk="0" hangingPunct="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eaLnBrk="0" hangingPunct="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0"/>
                </a:spcBef>
                <a:buFontTx/>
                <a:buNone/>
              </a:pPr>
              <a:endParaRPr lang="zh-CN" altLang="en-US" sz="1600">
                <a:ea typeface="宋体" panose="02010600030101010101" pitchFamily="2" charset="-122"/>
              </a:endParaRPr>
            </a:p>
          </p:txBody>
        </p:sp>
        <p:sp>
          <p:nvSpPr>
            <p:cNvPr id="12" name="Line 38"/>
            <p:cNvSpPr>
              <a:spLocks noChangeShapeType="1"/>
            </p:cNvSpPr>
            <p:nvPr/>
          </p:nvSpPr>
          <p:spPr bwMode="auto">
            <a:xfrm flipH="1">
              <a:off x="4416" y="3214"/>
              <a:ext cx="7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3" name="Object 87"/>
          <p:cNvGraphicFramePr>
            <a:graphicFrameLocks noChangeAspect="1"/>
          </p:cNvGraphicFramePr>
          <p:nvPr/>
        </p:nvGraphicFramePr>
        <p:xfrm>
          <a:off x="8423276" y="5112593"/>
          <a:ext cx="1169987" cy="192088"/>
        </p:xfrm>
        <a:graphic>
          <a:graphicData uri="http://schemas.openxmlformats.org/presentationml/2006/ole">
            <mc:AlternateContent xmlns:mc="http://schemas.openxmlformats.org/markup-compatibility/2006">
              <mc:Choice xmlns:v="urn:schemas-microsoft-com:vml" Requires="v">
                <p:oleObj spid="_x0000_s6165" name="Visio" r:id="rId3" imgW="1366520" imgH="236220" progId="Visio.Drawing.11">
                  <p:embed/>
                </p:oleObj>
              </mc:Choice>
              <mc:Fallback>
                <p:oleObj name="Visio" r:id="rId3" imgW="1366520" imgH="236220" progId="Visio.Drawing.11">
                  <p:embed/>
                  <p:pic>
                    <p:nvPicPr>
                      <p:cNvPr id="0" name="图片 61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3276" y="5112593"/>
                        <a:ext cx="1169987"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10" y="836713"/>
            <a:ext cx="2031325" cy="646331"/>
          </a:xfrm>
          <a:prstGeom prst="rect">
            <a:avLst/>
          </a:prstGeom>
        </p:spPr>
        <p:txBody>
          <a:bodyPr wrap="none">
            <a:spAutoFit/>
          </a:bodyPr>
          <a:lstStyle/>
          <a:p>
            <a:r>
              <a:rPr lang="zh-CN" altLang="en-US" sz="3600" b="1" dirty="0">
                <a:latin typeface="+mj-lt"/>
                <a:ea typeface="+mj-ea"/>
                <a:cs typeface="+mj-cs"/>
              </a:rPr>
              <a:t>类的版型</a:t>
            </a:r>
            <a:endParaRPr lang="zh-CN" altLang="en-US" sz="3600" b="1" dirty="0">
              <a:latin typeface="+mj-lt"/>
              <a:ea typeface="+mj-ea"/>
              <a:cs typeface="+mj-cs"/>
            </a:endParaRPr>
          </a:p>
        </p:txBody>
      </p:sp>
      <p:sp>
        <p:nvSpPr>
          <p:cNvPr id="3" name="矩形 2"/>
          <p:cNvSpPr/>
          <p:nvPr/>
        </p:nvSpPr>
        <p:spPr>
          <a:xfrm>
            <a:off x="545503" y="1555052"/>
            <a:ext cx="11026713" cy="829945"/>
          </a:xfrm>
          <a:prstGeom prst="rect">
            <a:avLst/>
          </a:prstGeom>
        </p:spPr>
        <p:txBody>
          <a:bodyPr wrap="square">
            <a:spAutoFit/>
          </a:bodyPr>
          <a:lstStyle/>
          <a:p>
            <a:r>
              <a:rPr lang="en-US" altLang="zh-CN" sz="2400" b="1" dirty="0"/>
              <a:t>UML</a:t>
            </a:r>
            <a:r>
              <a:rPr lang="zh-CN" altLang="en-US" sz="2400" b="1" dirty="0"/>
              <a:t>中</a:t>
            </a:r>
            <a:r>
              <a:rPr lang="zh-CN" altLang="en-US" sz="2400" b="1" dirty="0" smtClean="0"/>
              <a:t>有</a:t>
            </a:r>
            <a:r>
              <a:rPr lang="en-US" altLang="zh-CN" sz="2400" b="1" dirty="0" smtClean="0"/>
              <a:t>3</a:t>
            </a:r>
            <a:r>
              <a:rPr lang="zh-CN" altLang="en-US" sz="2400" b="1" dirty="0" smtClean="0"/>
              <a:t>种</a:t>
            </a:r>
            <a:r>
              <a:rPr lang="zh-CN" altLang="en-US" sz="2400" b="1" dirty="0"/>
              <a:t>主要的类版型，即</a:t>
            </a:r>
            <a:r>
              <a:rPr lang="zh-CN" altLang="en-US" sz="2400" b="1" dirty="0">
                <a:solidFill>
                  <a:srgbClr val="FF0000"/>
                </a:solidFill>
              </a:rPr>
              <a:t>边界类</a:t>
            </a:r>
            <a:r>
              <a:rPr lang="zh-CN" altLang="en-US" sz="2400" b="1" dirty="0"/>
              <a:t>（</a:t>
            </a:r>
            <a:r>
              <a:rPr lang="en-US" altLang="zh-CN" sz="2400" b="1" dirty="0"/>
              <a:t>boundary class</a:t>
            </a:r>
            <a:r>
              <a:rPr lang="zh-CN" altLang="en-US" sz="2400" b="1" dirty="0"/>
              <a:t>）、</a:t>
            </a:r>
            <a:r>
              <a:rPr lang="zh-CN" altLang="en-US" sz="2400" b="1" dirty="0">
                <a:solidFill>
                  <a:srgbClr val="FF0000"/>
                </a:solidFill>
              </a:rPr>
              <a:t>控制类</a:t>
            </a:r>
            <a:r>
              <a:rPr lang="zh-CN" altLang="en-US" sz="2400" b="1" dirty="0"/>
              <a:t>（</a:t>
            </a:r>
            <a:r>
              <a:rPr lang="en-US" altLang="zh-CN" sz="2400" b="1" dirty="0"/>
              <a:t>control class</a:t>
            </a:r>
            <a:r>
              <a:rPr lang="zh-CN" altLang="en-US" sz="2400" b="1" dirty="0"/>
              <a:t>）和</a:t>
            </a:r>
            <a:r>
              <a:rPr lang="zh-CN" altLang="en-US" sz="2400" b="1" dirty="0">
                <a:solidFill>
                  <a:srgbClr val="FF0000"/>
                </a:solidFill>
              </a:rPr>
              <a:t>实体类</a:t>
            </a:r>
            <a:r>
              <a:rPr lang="zh-CN" altLang="en-US" sz="2400" b="1" dirty="0"/>
              <a:t>（</a:t>
            </a:r>
            <a:r>
              <a:rPr lang="en-US" altLang="zh-CN" sz="2400" b="1" dirty="0"/>
              <a:t>entity class</a:t>
            </a:r>
            <a:r>
              <a:rPr lang="zh-CN" altLang="en-US" sz="2400" b="1" dirty="0" smtClean="0"/>
              <a:t>）</a:t>
            </a:r>
            <a:endParaRPr lang="zh-CN" altLang="en-US" sz="2400" b="1" dirty="0"/>
          </a:p>
        </p:txBody>
      </p:sp>
      <p:sp>
        <p:nvSpPr>
          <p:cNvPr id="4" name="矩形 3"/>
          <p:cNvSpPr/>
          <p:nvPr/>
        </p:nvSpPr>
        <p:spPr>
          <a:xfrm>
            <a:off x="4367467" y="2878384"/>
            <a:ext cx="1944216" cy="720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rPr>
              <a:t>Application class</a:t>
            </a:r>
            <a:endParaRPr lang="zh-CN" altLang="en-US" sz="2000" b="1" dirty="0">
              <a:solidFill>
                <a:schemeClr val="tx1"/>
              </a:solidFill>
            </a:endParaRPr>
          </a:p>
        </p:txBody>
      </p:sp>
      <p:sp>
        <p:nvSpPr>
          <p:cNvPr id="5" name="矩形 4"/>
          <p:cNvSpPr/>
          <p:nvPr/>
        </p:nvSpPr>
        <p:spPr>
          <a:xfrm>
            <a:off x="1209572" y="4653136"/>
            <a:ext cx="1944216" cy="720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边界类</a:t>
            </a:r>
            <a:endParaRPr lang="zh-CN" altLang="en-US" sz="2000" b="1" dirty="0">
              <a:solidFill>
                <a:schemeClr val="tx1"/>
              </a:solidFill>
            </a:endParaRPr>
          </a:p>
        </p:txBody>
      </p:sp>
      <p:sp>
        <p:nvSpPr>
          <p:cNvPr id="6" name="矩形 5"/>
          <p:cNvSpPr/>
          <p:nvPr/>
        </p:nvSpPr>
        <p:spPr>
          <a:xfrm>
            <a:off x="4367808" y="4653136"/>
            <a:ext cx="1944216" cy="720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控制类</a:t>
            </a:r>
            <a:endParaRPr lang="zh-CN" altLang="en-US" sz="2000" b="1" dirty="0">
              <a:solidFill>
                <a:schemeClr val="tx1"/>
              </a:solidFill>
            </a:endParaRPr>
          </a:p>
        </p:txBody>
      </p:sp>
      <p:sp>
        <p:nvSpPr>
          <p:cNvPr id="8" name="矩形 7"/>
          <p:cNvSpPr/>
          <p:nvPr/>
        </p:nvSpPr>
        <p:spPr>
          <a:xfrm>
            <a:off x="7032104" y="4653136"/>
            <a:ext cx="1944216" cy="720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实体类</a:t>
            </a:r>
            <a:endParaRPr lang="zh-CN" altLang="en-US" sz="2000" b="1" dirty="0">
              <a:solidFill>
                <a:schemeClr val="tx1"/>
              </a:solidFill>
            </a:endParaRPr>
          </a:p>
        </p:txBody>
      </p:sp>
      <p:cxnSp>
        <p:nvCxnSpPr>
          <p:cNvPr id="9" name="肘形连接符 8"/>
          <p:cNvCxnSpPr>
            <a:stCxn id="5" idx="0"/>
          </p:cNvCxnSpPr>
          <p:nvPr/>
        </p:nvCxnSpPr>
        <p:spPr>
          <a:xfrm rot="16200000">
            <a:off x="4819015" y="1322705"/>
            <a:ext cx="693420" cy="5968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0"/>
          </p:cNvCxnSpPr>
          <p:nvPr/>
        </p:nvCxnSpPr>
        <p:spPr>
          <a:xfrm flipV="1">
            <a:off x="5339916" y="3645024"/>
            <a:ext cx="0"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8002942" y="3971781"/>
            <a:ext cx="1270" cy="681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4" idx="2"/>
          </p:cNvCxnSpPr>
          <p:nvPr/>
        </p:nvCxnSpPr>
        <p:spPr>
          <a:xfrm flipV="1">
            <a:off x="5339575" y="3598464"/>
            <a:ext cx="0" cy="508205"/>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181679" y="5790829"/>
            <a:ext cx="8419548" cy="646331"/>
          </a:xfrm>
          <a:prstGeom prst="rect">
            <a:avLst/>
          </a:prstGeom>
        </p:spPr>
        <p:txBody>
          <a:bodyPr wrap="square">
            <a:spAutoFit/>
          </a:bodyPr>
          <a:lstStyle/>
          <a:p>
            <a:r>
              <a:rPr lang="zh-CN" altLang="en-US" b="1" dirty="0"/>
              <a:t>实体类的静态建模，引入边界类、控制类和实体类的概念，有助于分析人员和设计人员确定系统中的</a:t>
            </a:r>
            <a:r>
              <a:rPr lang="zh-CN" altLang="en-US" b="1" dirty="0" smtClean="0"/>
              <a:t>类，用于</a:t>
            </a:r>
            <a:r>
              <a:rPr lang="zh-CN" altLang="en-US" b="1" dirty="0"/>
              <a:t>动态建模</a:t>
            </a:r>
            <a:endParaRPr lang="zh-CN" altLang="en-US" b="1"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0025" y="836713"/>
            <a:ext cx="1107996" cy="461665"/>
          </a:xfrm>
          <a:prstGeom prst="rect">
            <a:avLst/>
          </a:prstGeom>
        </p:spPr>
        <p:txBody>
          <a:bodyPr wrap="none">
            <a:spAutoFit/>
          </a:bodyPr>
          <a:lstStyle/>
          <a:p>
            <a:r>
              <a:rPr lang="zh-CN" altLang="en-US" sz="2400" b="1" dirty="0">
                <a:solidFill>
                  <a:srgbClr val="1B4580"/>
                </a:solidFill>
              </a:rPr>
              <a:t>实体类</a:t>
            </a:r>
            <a:endParaRPr lang="zh-CN" altLang="en-US" sz="2400" b="1" dirty="0">
              <a:solidFill>
                <a:srgbClr val="1B4580"/>
              </a:solidFill>
            </a:endParaRPr>
          </a:p>
        </p:txBody>
      </p:sp>
      <p:sp>
        <p:nvSpPr>
          <p:cNvPr id="3" name="矩形 2"/>
          <p:cNvSpPr/>
          <p:nvPr/>
        </p:nvSpPr>
        <p:spPr>
          <a:xfrm>
            <a:off x="764022" y="1370386"/>
            <a:ext cx="9300731" cy="1754326"/>
          </a:xfrm>
          <a:prstGeom prst="rect">
            <a:avLst/>
          </a:prstGeom>
        </p:spPr>
        <p:txBody>
          <a:bodyPr wrap="square">
            <a:spAutoFit/>
          </a:bodyPr>
          <a:lstStyle/>
          <a:p>
            <a:pPr>
              <a:lnSpc>
                <a:spcPct val="150000"/>
              </a:lnSpc>
              <a:buFont typeface="Wingdings" panose="05000000000000000000" pitchFamily="2" charset="2"/>
              <a:buChar char="§"/>
            </a:pPr>
            <a:r>
              <a:rPr lang="zh-CN" altLang="en-US" sz="2400" b="1" dirty="0">
                <a:solidFill>
                  <a:srgbClr val="FF0000"/>
                </a:solidFill>
              </a:rPr>
              <a:t>实体类用于保存需要放进持久存储体的信息</a:t>
            </a:r>
            <a:r>
              <a:rPr lang="zh-CN" altLang="en-US" sz="2400" b="1" dirty="0"/>
              <a:t>。</a:t>
            </a:r>
            <a:endParaRPr lang="zh-CN" altLang="en-US" sz="2400" b="1" dirty="0"/>
          </a:p>
          <a:p>
            <a:pPr>
              <a:lnSpc>
                <a:spcPct val="150000"/>
              </a:lnSpc>
              <a:buFont typeface="Wingdings" panose="05000000000000000000" pitchFamily="2" charset="2"/>
              <a:buChar char="§"/>
            </a:pPr>
            <a:r>
              <a:rPr lang="zh-CN" altLang="en-US" sz="2400" b="1" dirty="0"/>
              <a:t>所谓持久存储体就是数据库、文件等可以永久存储数据的介质。</a:t>
            </a:r>
            <a:endParaRPr lang="zh-CN" altLang="en-US" sz="2400" b="1" dirty="0"/>
          </a:p>
          <a:p>
            <a:pPr>
              <a:lnSpc>
                <a:spcPct val="150000"/>
              </a:lnSpc>
              <a:buFont typeface="Wingdings" panose="05000000000000000000" pitchFamily="2" charset="2"/>
              <a:buChar char="§"/>
            </a:pPr>
            <a:r>
              <a:rPr lang="zh-CN" altLang="en-US" sz="2400" b="1" dirty="0"/>
              <a:t>实体类的对象是永久性的，它的生存时间长于会话生命周期</a:t>
            </a:r>
            <a:endParaRPr lang="zh-CN" altLang="en-US" sz="2400" dirty="0"/>
          </a:p>
        </p:txBody>
      </p:sp>
      <p:pic>
        <p:nvPicPr>
          <p:cNvPr id="4" name="Picture 6" descr="t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9496" y="3356992"/>
            <a:ext cx="8520654"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997242" y="6145814"/>
            <a:ext cx="7740315" cy="400110"/>
          </a:xfrm>
          <a:prstGeom prst="rect">
            <a:avLst/>
          </a:prstGeom>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实体类主要是作为数据管理和业务逻辑处理层面上存在的类别。</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857885" y="998220"/>
            <a:ext cx="7665085" cy="3339465"/>
          </a:xfrm>
          <a:prstGeom prst="rect">
            <a:avLst/>
          </a:prstGeom>
          <a:noFill/>
        </p:spPr>
        <p:txBody>
          <a:bodyPr wrap="square" rtlCol="0" anchor="t">
            <a:noAutofit/>
          </a:bodyPr>
          <a:p>
            <a:pPr indent="0" fontAlgn="auto">
              <a:lnSpc>
                <a:spcPct val="150000"/>
              </a:lnSpc>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下列哪种情况最适合使用实体类？ </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 描述用户登录界面的外观和布局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b) 存储学生的姓名、年龄和成绩信息</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 c) 控制系统中的用户权限和访问控制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d) 协调系统中各个模块之间的通信</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229995" y="4821555"/>
            <a:ext cx="9166860" cy="583565"/>
          </a:xfrm>
          <a:prstGeom prst="rect">
            <a:avLst/>
          </a:prstGeom>
          <a:noFill/>
        </p:spPr>
        <p:txBody>
          <a:bodyPr wrap="square" rtlCol="0" anchor="t">
            <a:spAutoFit/>
          </a:bodyPr>
          <a:p>
            <a:r>
              <a:rPr lang="zh-CN" altLang="en-US" sz="3200" b="1">
                <a:solidFill>
                  <a:srgbClr val="FF0000"/>
                </a:solidFill>
              </a:rPr>
              <a:t>答案：b) 存储学生的姓名、年龄和成绩信息</a:t>
            </a:r>
            <a:endParaRPr lang="zh-CN" altLang="en-US" sz="3200" b="1">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Rot="1" noChangeArrowheads="1"/>
          </p:cNvSpPr>
          <p:nvPr/>
        </p:nvSpPr>
        <p:spPr>
          <a:xfrm>
            <a:off x="331168" y="814555"/>
            <a:ext cx="10661376" cy="5262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1B4580"/>
                </a:solidFill>
                <a:latin typeface="+mn-lt"/>
                <a:ea typeface="+mn-ea"/>
                <a:cs typeface="+mn-cs"/>
              </a:rPr>
              <a:t>边界类</a:t>
            </a:r>
            <a:endParaRPr lang="zh-CN" altLang="en-US" sz="2400" b="1" dirty="0">
              <a:solidFill>
                <a:srgbClr val="1B4580"/>
              </a:solidFill>
              <a:latin typeface="+mn-lt"/>
              <a:ea typeface="+mn-ea"/>
              <a:cs typeface="+mn-cs"/>
            </a:endParaRPr>
          </a:p>
        </p:txBody>
      </p:sp>
      <p:sp>
        <p:nvSpPr>
          <p:cNvPr id="3" name="Rectangle 3"/>
          <p:cNvSpPr txBox="1">
            <a:spLocks noRot="1" noChangeArrowheads="1"/>
          </p:cNvSpPr>
          <p:nvPr/>
        </p:nvSpPr>
        <p:spPr>
          <a:xfrm>
            <a:off x="193910" y="1346339"/>
            <a:ext cx="11688669" cy="23706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sz="2400" b="1" dirty="0" smtClean="0"/>
              <a:t>边界类位于系统与外界的交界处，</a:t>
            </a:r>
            <a:r>
              <a:rPr lang="zh-CN" altLang="en-US" sz="2400" b="1" dirty="0" smtClean="0">
                <a:solidFill>
                  <a:srgbClr val="FF0000"/>
                </a:solidFill>
              </a:rPr>
              <a:t>它是系统内的对象和系统外的参与者的联系媒介</a:t>
            </a:r>
            <a:r>
              <a:rPr lang="zh-CN" altLang="en-US" sz="2400" b="1" dirty="0" smtClean="0"/>
              <a:t>。外界的消息只有通过边界类的对象实例才能发送给系统。</a:t>
            </a:r>
            <a:endParaRPr lang="zh-CN" altLang="en-US" sz="2400" b="1" dirty="0" smtClean="0"/>
          </a:p>
          <a:p>
            <a:pPr>
              <a:buFont typeface="Wingdings" panose="05000000000000000000" pitchFamily="2" charset="2"/>
              <a:buChar char="§"/>
            </a:pPr>
            <a:r>
              <a:rPr lang="zh-CN" altLang="en-US" sz="2400" b="1" dirty="0" smtClean="0">
                <a:latin typeface="微软雅黑" panose="020B0503020204020204" pitchFamily="34" charset="-122"/>
                <a:ea typeface="微软雅黑" panose="020B0503020204020204" pitchFamily="34" charset="-122"/>
              </a:rPr>
              <a:t>窗体（</a:t>
            </a:r>
            <a:r>
              <a:rPr lang="en-US" altLang="zh-CN" sz="2400" b="1" dirty="0" smtClean="0">
                <a:latin typeface="微软雅黑" panose="020B0503020204020204" pitchFamily="34" charset="-122"/>
                <a:ea typeface="微软雅黑" panose="020B0503020204020204" pitchFamily="34" charset="-122"/>
              </a:rPr>
              <a:t>form</a:t>
            </a:r>
            <a:r>
              <a:rPr lang="zh-CN" altLang="en-US" sz="2400" b="1" dirty="0" smtClean="0">
                <a:latin typeface="微软雅黑" panose="020B0503020204020204" pitchFamily="34" charset="-122"/>
                <a:ea typeface="微软雅黑" panose="020B0503020204020204" pitchFamily="34" charset="-122"/>
              </a:rPr>
              <a:t>）、对话框（</a:t>
            </a:r>
            <a:r>
              <a:rPr lang="en-US" altLang="zh-CN" sz="2400" b="1" dirty="0" smtClean="0">
                <a:latin typeface="微软雅黑" panose="020B0503020204020204" pitchFamily="34" charset="-122"/>
                <a:ea typeface="微软雅黑" panose="020B0503020204020204" pitchFamily="34" charset="-122"/>
              </a:rPr>
              <a:t>dialog box</a:t>
            </a:r>
            <a:r>
              <a:rPr lang="zh-CN" altLang="en-US" sz="2400" b="1" dirty="0" smtClean="0">
                <a:latin typeface="微软雅黑" panose="020B0503020204020204" pitchFamily="34" charset="-122"/>
                <a:ea typeface="微软雅黑" panose="020B0503020204020204" pitchFamily="34" charset="-122"/>
              </a:rPr>
              <a:t>）、报表（</a:t>
            </a:r>
            <a:r>
              <a:rPr lang="en-US" altLang="zh-CN" sz="2400" b="1" dirty="0" smtClean="0">
                <a:latin typeface="微软雅黑" panose="020B0503020204020204" pitchFamily="34" charset="-122"/>
                <a:ea typeface="微软雅黑" panose="020B0503020204020204" pitchFamily="34" charset="-122"/>
              </a:rPr>
              <a:t>report</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t>、表示通讯协议（如</a:t>
            </a:r>
            <a:r>
              <a:rPr lang="en-US" altLang="zh-CN" sz="2400" b="1" dirty="0" smtClean="0"/>
              <a:t>TCP/IP</a:t>
            </a:r>
            <a:r>
              <a:rPr lang="zh-CN" altLang="en-US" sz="2400" b="1" dirty="0" smtClean="0"/>
              <a:t>）的类、直接与外部设备（如打印机和扫描仪）交互的类、直接与外部系统交互的类等都是边界类的例子。</a:t>
            </a:r>
            <a:endParaRPr lang="zh-CN" altLang="en-US" sz="2400" b="1" dirty="0" smtClean="0"/>
          </a:p>
        </p:txBody>
      </p:sp>
      <p:pic>
        <p:nvPicPr>
          <p:cNvPr id="4" name="Picture 4" descr="t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4853" y="3933056"/>
            <a:ext cx="9082469"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Rot="1" noChangeArrowheads="1"/>
          </p:cNvSpPr>
          <p:nvPr/>
        </p:nvSpPr>
        <p:spPr>
          <a:xfrm>
            <a:off x="331168" y="814555"/>
            <a:ext cx="10661376" cy="5262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1B4580"/>
                </a:solidFill>
                <a:latin typeface="+mn-lt"/>
                <a:ea typeface="+mn-ea"/>
                <a:cs typeface="+mn-cs"/>
              </a:rPr>
              <a:t>边界类</a:t>
            </a:r>
            <a:endParaRPr lang="zh-CN" altLang="en-US" sz="2400" b="1" dirty="0">
              <a:solidFill>
                <a:srgbClr val="1B4580"/>
              </a:solidFill>
              <a:latin typeface="+mn-lt"/>
              <a:ea typeface="+mn-ea"/>
              <a:cs typeface="+mn-cs"/>
            </a:endParaRPr>
          </a:p>
        </p:txBody>
      </p:sp>
      <p:sp>
        <p:nvSpPr>
          <p:cNvPr id="3" name="矩形 2"/>
          <p:cNvSpPr/>
          <p:nvPr/>
        </p:nvSpPr>
        <p:spPr>
          <a:xfrm>
            <a:off x="3647728" y="1376300"/>
            <a:ext cx="4578497" cy="461665"/>
          </a:xfrm>
          <a:prstGeom prst="rect">
            <a:avLst/>
          </a:prstGeom>
        </p:spPr>
        <p:txBody>
          <a:bodyPr wrap="none">
            <a:spAutoFit/>
          </a:bodyPr>
          <a:lstStyle/>
          <a:p>
            <a:r>
              <a:rPr lang="zh-CN" altLang="en-US" sz="2400" b="1" dirty="0"/>
              <a:t>每对参与者</a:t>
            </a:r>
            <a:r>
              <a:rPr lang="en-US" altLang="zh-CN" sz="2400" b="1" dirty="0"/>
              <a:t>/</a:t>
            </a:r>
            <a:r>
              <a:rPr lang="zh-CN" altLang="en-US" sz="2400" b="1" dirty="0"/>
              <a:t>用例定义一个边界类</a:t>
            </a:r>
            <a:endParaRPr lang="zh-CN" altLang="en-US" sz="2400" b="1" dirty="0"/>
          </a:p>
        </p:txBody>
      </p:sp>
      <p:pic>
        <p:nvPicPr>
          <p:cNvPr id="4"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6222" y="1907813"/>
            <a:ext cx="8118532" cy="458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p:cNvSpPr txBox="1"/>
          <p:nvPr/>
        </p:nvSpPr>
        <p:spPr>
          <a:xfrm>
            <a:off x="438785" y="868045"/>
            <a:ext cx="10151745" cy="2861310"/>
          </a:xfrm>
          <a:prstGeom prst="rect">
            <a:avLst/>
          </a:prstGeom>
          <a:noFill/>
        </p:spPr>
        <p:txBody>
          <a:bodyPr wrap="square" rtlCol="0" anchor="t">
            <a:spAutoFit/>
          </a:bodyPr>
          <a:p>
            <a:pPr algn="l">
              <a:lnSpc>
                <a:spcPct val="150000"/>
              </a:lnSpc>
              <a:buClrTx/>
              <a:buSzTx/>
              <a:buFontTx/>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在一个在线购物系统中，下列哪种功能最适合由边界类实现？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 处理用户提交的订单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 b) 存储商品的详细信息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c) 计算购物车中商品的总价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d) 显示用户的购物历史记录界面</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755015" y="4331970"/>
            <a:ext cx="6096000" cy="829945"/>
          </a:xfrm>
          <a:prstGeom prst="rect">
            <a:avLst/>
          </a:prstGeom>
          <a:noFill/>
        </p:spPr>
        <p:txBody>
          <a:bodyPr wrap="square" rtlCol="0" anchor="t">
            <a:spAutoFit/>
          </a:bodyPr>
          <a:p>
            <a:pPr algn="l">
              <a:lnSpc>
                <a:spcPct val="150000"/>
              </a:lnSpc>
              <a:buClrTx/>
              <a:buSzTx/>
              <a:buFontTx/>
            </a:pPr>
            <a:r>
              <a:rPr lang="zh-CN" altLang="en-US" sz="3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d) 显示用户的购物历史记录界面</a:t>
            </a:r>
            <a:endParaRPr lang="zh-CN" altLang="en-US" sz="3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Rot="1" noChangeArrowheads="1"/>
          </p:cNvSpPr>
          <p:nvPr/>
        </p:nvSpPr>
        <p:spPr>
          <a:xfrm>
            <a:off x="187940" y="836713"/>
            <a:ext cx="3461792" cy="599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1B4580"/>
                </a:solidFill>
                <a:latin typeface="+mn-lt"/>
                <a:ea typeface="+mn-ea"/>
                <a:cs typeface="+mn-cs"/>
              </a:rPr>
              <a:t>控制类</a:t>
            </a:r>
            <a:endParaRPr lang="zh-CN" altLang="en-US" sz="2400" b="1" dirty="0">
              <a:solidFill>
                <a:srgbClr val="1B4580"/>
              </a:solidFill>
              <a:latin typeface="+mn-lt"/>
              <a:ea typeface="+mn-ea"/>
              <a:cs typeface="+mn-cs"/>
            </a:endParaRPr>
          </a:p>
        </p:txBody>
      </p:sp>
      <p:sp>
        <p:nvSpPr>
          <p:cNvPr id="3" name="Rectangle 3"/>
          <p:cNvSpPr txBox="1">
            <a:spLocks noRot="1" noChangeArrowheads="1"/>
          </p:cNvSpPr>
          <p:nvPr/>
        </p:nvSpPr>
        <p:spPr>
          <a:xfrm>
            <a:off x="274976" y="1371980"/>
            <a:ext cx="11607603" cy="14813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b="1" dirty="0" smtClean="0"/>
              <a:t>控制类是一种特殊的类，</a:t>
            </a:r>
            <a:r>
              <a:rPr lang="zh-CN" altLang="en-US" b="1" dirty="0" smtClean="0">
                <a:solidFill>
                  <a:srgbClr val="FF0000"/>
                </a:solidFill>
              </a:rPr>
              <a:t>主要用于封装系统的业务逻辑和控制流程</a:t>
            </a:r>
            <a:r>
              <a:rPr lang="zh-CN" altLang="en-US" b="1" dirty="0" smtClean="0"/>
              <a:t>。控制类通常承担着协调系统中其他对象之间交互的任务，以及实现特定的业务规则和处理逻辑。</a:t>
            </a:r>
            <a:endParaRPr lang="zh-CN" altLang="en-US" b="1" dirty="0" smtClean="0"/>
          </a:p>
        </p:txBody>
      </p:sp>
      <p:pic>
        <p:nvPicPr>
          <p:cNvPr id="4" name="Picture 5" descr="t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4344" y="3388583"/>
            <a:ext cx="9145547" cy="263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2392" y="836713"/>
            <a:ext cx="1723549" cy="461665"/>
          </a:xfrm>
          <a:prstGeom prst="rect">
            <a:avLst/>
          </a:prstGeom>
          <a:noFill/>
        </p:spPr>
        <p:txBody>
          <a:bodyPr wrap="none" rtlCol="0">
            <a:spAutoFit/>
          </a:bodyPr>
          <a:lstStyle/>
          <a:p>
            <a:r>
              <a:rPr lang="zh-CN" altLang="en-US" sz="2400" b="1" dirty="0" smtClean="0">
                <a:solidFill>
                  <a:srgbClr val="1B4580"/>
                </a:solidFill>
              </a:rPr>
              <a:t>类图的元素</a:t>
            </a:r>
            <a:endParaRPr lang="zh-CN" altLang="en-US" sz="2400" b="1" dirty="0">
              <a:solidFill>
                <a:srgbClr val="1B4580"/>
              </a:solidFill>
            </a:endParaRPr>
          </a:p>
        </p:txBody>
      </p:sp>
      <p:sp>
        <p:nvSpPr>
          <p:cNvPr id="14" name="矩形 13"/>
          <p:cNvSpPr/>
          <p:nvPr/>
        </p:nvSpPr>
        <p:spPr>
          <a:xfrm>
            <a:off x="481953" y="1484784"/>
            <a:ext cx="6096000" cy="4458849"/>
          </a:xfrm>
          <a:prstGeom prst="rect">
            <a:avLst/>
          </a:prstGeom>
        </p:spPr>
        <p:txBody>
          <a:bodyPr>
            <a:spAutoFit/>
          </a:bodyPr>
          <a:lstStyle/>
          <a:p>
            <a:pPr algn="just">
              <a:lnSpc>
                <a:spcPct val="150000"/>
              </a:lnSpc>
            </a:pPr>
            <a:r>
              <a:rPr lang="zh-CN" altLang="en-US" sz="2400" b="1" dirty="0"/>
              <a:t>① 类（</a:t>
            </a:r>
            <a:r>
              <a:rPr lang="en-US" altLang="zh-CN" sz="2400" b="1" dirty="0"/>
              <a:t>Class</a:t>
            </a:r>
            <a:r>
              <a:rPr lang="zh-CN" altLang="en-US" sz="2400" b="1" dirty="0"/>
              <a:t>）</a:t>
            </a:r>
            <a:endParaRPr lang="zh-CN" altLang="en-US" sz="2400" b="1" dirty="0"/>
          </a:p>
          <a:p>
            <a:pPr algn="just">
              <a:lnSpc>
                <a:spcPct val="150000"/>
              </a:lnSpc>
            </a:pPr>
            <a:r>
              <a:rPr lang="zh-CN" altLang="en-US" sz="2400" b="1" dirty="0"/>
              <a:t>② 接口（</a:t>
            </a:r>
            <a:r>
              <a:rPr lang="en-US" altLang="zh-CN" sz="2400" b="1" dirty="0"/>
              <a:t>Interface</a:t>
            </a:r>
            <a:r>
              <a:rPr lang="zh-CN" altLang="en-US" sz="2400" b="1" dirty="0"/>
              <a:t>）</a:t>
            </a:r>
            <a:endParaRPr lang="zh-CN" altLang="en-US" sz="2400" b="1" dirty="0"/>
          </a:p>
          <a:p>
            <a:pPr algn="just">
              <a:lnSpc>
                <a:spcPct val="150000"/>
              </a:lnSpc>
            </a:pPr>
            <a:r>
              <a:rPr lang="zh-CN" altLang="en-US" sz="2400" b="1" dirty="0"/>
              <a:t>③ 依赖关系（</a:t>
            </a:r>
            <a:r>
              <a:rPr lang="en-US" altLang="zh-CN" sz="2400" b="1" dirty="0"/>
              <a:t>Dependency</a:t>
            </a:r>
            <a:r>
              <a:rPr lang="zh-CN" altLang="en-US" sz="2400" b="1" dirty="0"/>
              <a:t>）</a:t>
            </a:r>
            <a:endParaRPr lang="zh-CN" altLang="en-US" sz="2400" b="1" dirty="0"/>
          </a:p>
          <a:p>
            <a:pPr algn="just">
              <a:lnSpc>
                <a:spcPct val="150000"/>
              </a:lnSpc>
            </a:pPr>
            <a:r>
              <a:rPr lang="zh-CN" altLang="en-US" sz="2400" b="1" dirty="0"/>
              <a:t>④ 泛化关系（</a:t>
            </a:r>
            <a:r>
              <a:rPr lang="en-US" altLang="zh-CN" sz="2400" b="1" dirty="0"/>
              <a:t>Generalization</a:t>
            </a:r>
            <a:r>
              <a:rPr lang="zh-CN" altLang="en-US" sz="2400" b="1" dirty="0"/>
              <a:t>）</a:t>
            </a:r>
            <a:endParaRPr lang="zh-CN" altLang="en-US" sz="2400" b="1" dirty="0"/>
          </a:p>
          <a:p>
            <a:pPr algn="just">
              <a:lnSpc>
                <a:spcPct val="150000"/>
              </a:lnSpc>
            </a:pPr>
            <a:r>
              <a:rPr lang="zh-CN" altLang="en-US" sz="2400" b="1" dirty="0"/>
              <a:t>⑤ 关联关系（</a:t>
            </a:r>
            <a:r>
              <a:rPr lang="en-US" altLang="zh-CN" sz="2400" b="1" dirty="0"/>
              <a:t>Association</a:t>
            </a:r>
            <a:r>
              <a:rPr lang="zh-CN" altLang="en-US" sz="2400" b="1" dirty="0"/>
              <a:t>）</a:t>
            </a:r>
            <a:endParaRPr lang="zh-CN" altLang="en-US" sz="2400" b="1" dirty="0"/>
          </a:p>
          <a:p>
            <a:pPr algn="just">
              <a:lnSpc>
                <a:spcPct val="150000"/>
              </a:lnSpc>
            </a:pPr>
            <a:r>
              <a:rPr lang="zh-CN" altLang="en-US" sz="2400" b="1" dirty="0"/>
              <a:t>⑥ 实现关系（</a:t>
            </a:r>
            <a:r>
              <a:rPr lang="en-US" altLang="zh-CN" sz="2400" b="1" dirty="0"/>
              <a:t>Realization</a:t>
            </a:r>
            <a:r>
              <a:rPr lang="zh-CN" altLang="en-US" sz="2400" b="1" dirty="0"/>
              <a:t>）</a:t>
            </a:r>
            <a:endParaRPr lang="zh-CN" altLang="en-US" sz="2400" b="1" dirty="0"/>
          </a:p>
          <a:p>
            <a:pPr algn="just">
              <a:lnSpc>
                <a:spcPct val="150000"/>
              </a:lnSpc>
            </a:pPr>
            <a:r>
              <a:rPr lang="zh-CN" altLang="en-US" sz="2400" b="1" dirty="0"/>
              <a:t>⑦ 聚合关系 （</a:t>
            </a:r>
            <a:r>
              <a:rPr lang="en-US" altLang="zh-CN" sz="2400" b="1" dirty="0"/>
              <a:t>aggregation </a:t>
            </a:r>
            <a:r>
              <a:rPr lang="zh-CN" altLang="en-US" sz="2400" b="1" dirty="0"/>
              <a:t>）</a:t>
            </a:r>
            <a:endParaRPr lang="zh-CN" altLang="en-US" sz="2400" b="1" dirty="0"/>
          </a:p>
          <a:p>
            <a:pPr algn="just">
              <a:lnSpc>
                <a:spcPct val="150000"/>
              </a:lnSpc>
            </a:pPr>
            <a:r>
              <a:rPr lang="zh-CN" altLang="en-US" sz="2400" b="1" dirty="0"/>
              <a:t>⑧ 组合关系 （</a:t>
            </a:r>
            <a:r>
              <a:rPr lang="en-US" altLang="zh-CN" sz="2400" b="1" dirty="0"/>
              <a:t>composition </a:t>
            </a:r>
            <a:r>
              <a:rPr lang="zh-CN" altLang="en-US" sz="2400" b="1" dirty="0"/>
              <a:t>）</a:t>
            </a:r>
            <a:endParaRPr lang="en-US" altLang="zh-CN" sz="2400" dirty="0">
              <a:latin typeface="微软雅黑" panose="020B0503020204020204" pitchFamily="34" charset="-122"/>
              <a:ea typeface="微软雅黑" panose="020B0503020204020204" pitchFamily="34" charset="-122"/>
              <a:cs typeface="Open Sans" panose="020B0606030504020204" pitchFamily="34" charset="0"/>
              <a:sym typeface="Times New Roman" panose="02020603050405020304" pitchFamily="18" charset="0"/>
            </a:endParaRPr>
          </a:p>
        </p:txBody>
      </p:sp>
      <p:sp>
        <p:nvSpPr>
          <p:cNvPr id="15" name="文本框 14"/>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Rot="1" noChangeArrowheads="1"/>
          </p:cNvSpPr>
          <p:nvPr/>
        </p:nvSpPr>
        <p:spPr>
          <a:xfrm>
            <a:off x="187940" y="836713"/>
            <a:ext cx="3461792" cy="599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1B4580"/>
                </a:solidFill>
                <a:latin typeface="+mn-lt"/>
                <a:ea typeface="+mn-ea"/>
                <a:cs typeface="+mn-cs"/>
              </a:rPr>
              <a:t>控制类</a:t>
            </a:r>
            <a:endParaRPr lang="zh-CN" altLang="en-US" sz="2400" b="1" dirty="0">
              <a:solidFill>
                <a:srgbClr val="1B4580"/>
              </a:solidFill>
              <a:latin typeface="+mn-lt"/>
              <a:ea typeface="+mn-ea"/>
              <a:cs typeface="+mn-cs"/>
            </a:endParaRPr>
          </a:p>
        </p:txBody>
      </p:sp>
      <p:sp>
        <p:nvSpPr>
          <p:cNvPr id="3" name="矩形 2"/>
          <p:cNvSpPr/>
          <p:nvPr/>
        </p:nvSpPr>
        <p:spPr>
          <a:xfrm>
            <a:off x="2855640" y="1136577"/>
            <a:ext cx="5401300" cy="461665"/>
          </a:xfrm>
          <a:prstGeom prst="rect">
            <a:avLst/>
          </a:prstGeom>
        </p:spPr>
        <p:txBody>
          <a:bodyPr wrap="square">
            <a:spAutoFit/>
          </a:bodyPr>
          <a:lstStyle/>
          <a:p>
            <a:r>
              <a:rPr lang="zh-CN" altLang="en-US" sz="2400" dirty="0"/>
              <a:t>通常，每个用例定义一个控制类</a:t>
            </a:r>
            <a:endParaRPr lang="zh-CN" altLang="en-US" sz="2400" dirty="0"/>
          </a:p>
        </p:txBody>
      </p:sp>
      <p:pic>
        <p:nvPicPr>
          <p:cNvPr id="4"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0173" y="1995720"/>
            <a:ext cx="7836742" cy="445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03512" y="2219072"/>
            <a:ext cx="8659326" cy="4522296"/>
          </a:xfrm>
          <a:prstGeom prst="rect">
            <a:avLst/>
          </a:prstGeom>
        </p:spPr>
      </p:pic>
      <p:sp>
        <p:nvSpPr>
          <p:cNvPr id="3" name="Rectangle 2"/>
          <p:cNvSpPr txBox="1">
            <a:spLocks noRot="1" noChangeArrowheads="1"/>
          </p:cNvSpPr>
          <p:nvPr/>
        </p:nvSpPr>
        <p:spPr>
          <a:xfrm>
            <a:off x="187940" y="836713"/>
            <a:ext cx="3461792" cy="599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1B4580"/>
                </a:solidFill>
                <a:latin typeface="+mn-lt"/>
                <a:ea typeface="+mn-ea"/>
                <a:cs typeface="+mn-cs"/>
              </a:rPr>
              <a:t>控制</a:t>
            </a:r>
            <a:r>
              <a:rPr lang="zh-CN" altLang="en-US" sz="2400" b="1" dirty="0" smtClean="0">
                <a:solidFill>
                  <a:srgbClr val="1B4580"/>
                </a:solidFill>
                <a:latin typeface="+mn-lt"/>
                <a:ea typeface="+mn-ea"/>
                <a:cs typeface="+mn-cs"/>
              </a:rPr>
              <a:t>类</a:t>
            </a:r>
            <a:r>
              <a:rPr lang="en-US" altLang="zh-CN" sz="2400" b="1" dirty="0" smtClean="0">
                <a:solidFill>
                  <a:srgbClr val="1B4580"/>
                </a:solidFill>
                <a:latin typeface="+mn-lt"/>
                <a:ea typeface="+mn-ea"/>
                <a:cs typeface="+mn-cs"/>
              </a:rPr>
              <a:t>-</a:t>
            </a:r>
            <a:r>
              <a:rPr lang="zh-CN" altLang="en-US" sz="2400" b="1" dirty="0" smtClean="0">
                <a:solidFill>
                  <a:srgbClr val="1B4580"/>
                </a:solidFill>
                <a:latin typeface="+mn-lt"/>
                <a:ea typeface="+mn-ea"/>
                <a:cs typeface="+mn-cs"/>
              </a:rPr>
              <a:t>协调者对象</a:t>
            </a:r>
            <a:endParaRPr lang="zh-CN" altLang="en-US" sz="2400" b="1" dirty="0">
              <a:solidFill>
                <a:srgbClr val="1B4580"/>
              </a:solidFill>
              <a:latin typeface="+mn-lt"/>
              <a:ea typeface="+mn-ea"/>
              <a:cs typeface="+mn-cs"/>
            </a:endParaRPr>
          </a:p>
        </p:txBody>
      </p:sp>
      <p:sp>
        <p:nvSpPr>
          <p:cNvPr id="4" name="矩形 3"/>
          <p:cNvSpPr/>
          <p:nvPr/>
        </p:nvSpPr>
        <p:spPr>
          <a:xfrm>
            <a:off x="262444" y="1295742"/>
            <a:ext cx="11667112" cy="923330"/>
          </a:xfrm>
          <a:prstGeom prst="rect">
            <a:avLst/>
          </a:prstGeom>
        </p:spPr>
        <p:txBody>
          <a:bodyPr wrap="square">
            <a:spAutoFit/>
          </a:bodyPr>
          <a:lstStyle/>
          <a:p>
            <a:r>
              <a:rPr lang="zh-CN" altLang="en-US" dirty="0"/>
              <a:t>协调者对象是做出总体决策的对象，它确定了相关对象集合的总体顺序安排。经常需要协调者对象为用例的执行提供总体的顺序安排它做出总体决策</a:t>
            </a:r>
            <a:r>
              <a:rPr lang="en-US" altLang="zh-CN" dirty="0"/>
              <a:t>,</a:t>
            </a:r>
            <a:r>
              <a:rPr lang="zh-CN" altLang="en-US" dirty="0"/>
              <a:t>并决定其他对象何时、以何种顺序参与到用例中。协调者对象根据它接收到的输入做出决策，并且不是状态相关的</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p:cNvSpPr txBox="1"/>
          <p:nvPr/>
        </p:nvSpPr>
        <p:spPr>
          <a:xfrm>
            <a:off x="287020" y="819785"/>
            <a:ext cx="10805795" cy="3138170"/>
          </a:xfrm>
          <a:prstGeom prst="rect">
            <a:avLst/>
          </a:prstGeom>
          <a:noFill/>
        </p:spPr>
        <p:txBody>
          <a:bodyPr wrap="square" rtlCol="0" anchor="t">
            <a:spAutoFit/>
          </a:bodyPr>
          <a:p>
            <a:pPr algn="l">
              <a:lnSpc>
                <a:spcPct val="150000"/>
              </a:lnSpc>
              <a:buClrTx/>
              <a:buSzTx/>
              <a:buFontTx/>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在一个图书管理系统中，以下哪个功能最适合由控制类来实现？</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 存储图书的作者和出版年份信息</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B) 管理用户的借书和还书过程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C) 显示用户当前所借图书的列表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D) 保持用户登录状态</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p:txBody>
      </p:sp>
      <p:sp>
        <p:nvSpPr>
          <p:cNvPr id="6" name="文本框 5"/>
          <p:cNvSpPr txBox="1"/>
          <p:nvPr/>
        </p:nvSpPr>
        <p:spPr>
          <a:xfrm>
            <a:off x="410845" y="4197985"/>
            <a:ext cx="10791190" cy="1938020"/>
          </a:xfrm>
          <a:prstGeom prst="rect">
            <a:avLst/>
          </a:prstGeom>
          <a:noFill/>
        </p:spPr>
        <p:txBody>
          <a:bodyPr wrap="square" rtlCol="0" anchor="t">
            <a:spAutoFit/>
          </a:bodyPr>
          <a:p>
            <a:r>
              <a:rPr lang="zh-CN" altLang="en-US" sz="2400" b="1">
                <a:solidFill>
                  <a:srgbClr val="FF0000"/>
                </a:solidFill>
                <a:sym typeface="+mn-ea"/>
              </a:rPr>
              <a:t>答案：B) 管理用户的借书和还书过程</a:t>
            </a:r>
            <a:endParaRPr lang="zh-CN" altLang="en-US" sz="2400" b="1">
              <a:solidFill>
                <a:srgbClr val="FF0000"/>
              </a:solidFill>
            </a:endParaRPr>
          </a:p>
          <a:p>
            <a:endParaRPr lang="zh-CN" altLang="en-US" sz="2400" b="1">
              <a:solidFill>
                <a:srgbClr val="FF0000"/>
              </a:solidFill>
            </a:endParaRPr>
          </a:p>
          <a:p>
            <a:r>
              <a:rPr lang="zh-CN" altLang="en-US" sz="2400" b="1">
                <a:solidFill>
                  <a:srgbClr val="FF0000"/>
                </a:solidFill>
                <a:sym typeface="+mn-ea"/>
              </a:rPr>
              <a:t>解析：控制类适合处理系统的业务逻辑和流程控制，而用户的借书和还书过程包含了业务规则的判断（如借书时间、逾期处理等），因此最适合由控制类来实现。</a:t>
            </a:r>
            <a:endParaRPr lang="zh-CN" altLang="en-US" sz="2400" b="1">
              <a:solidFill>
                <a:srgbClr val="FF0000"/>
              </a:solidFill>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69645" y="839470"/>
            <a:ext cx="10137775" cy="460375"/>
          </a:xfrm>
          <a:prstGeom prst="rect">
            <a:avLst/>
          </a:prstGeom>
          <a:noFill/>
        </p:spPr>
        <p:txBody>
          <a:bodyPr wrap="square" rtlCol="0" anchor="t">
            <a:spAutoFit/>
          </a:bodyPr>
          <a:p>
            <a:pPr algn="l">
              <a:buClrTx/>
              <a:buSzTx/>
              <a:buFontTx/>
            </a:pPr>
            <a:r>
              <a:rPr lang="zh-CN" altLang="en-US" sz="2400" b="1" dirty="0"/>
              <a:t>边界类、控制类、实体类，三者协同工作，可以完成一个用例的功能</a:t>
            </a:r>
            <a:endParaRPr lang="zh-CN" altLang="en-US" sz="2400" b="1" dirty="0"/>
          </a:p>
        </p:txBody>
      </p:sp>
      <p:pic>
        <p:nvPicPr>
          <p:cNvPr id="101380" name="图片 1"/>
          <p:cNvPicPr>
            <a:picLocks noChangeAspect="1"/>
          </p:cNvPicPr>
          <p:nvPr/>
        </p:nvPicPr>
        <p:blipFill>
          <a:blip r:embed="rId1"/>
          <a:stretch>
            <a:fillRect/>
          </a:stretch>
        </p:blipFill>
        <p:spPr>
          <a:xfrm>
            <a:off x="1050290" y="1299845"/>
            <a:ext cx="9342120" cy="1407795"/>
          </a:xfrm>
          <a:prstGeom prst="rect">
            <a:avLst/>
          </a:prstGeom>
          <a:noFill/>
          <a:ln w="9525">
            <a:noFill/>
          </a:ln>
        </p:spPr>
      </p:pic>
      <p:sp>
        <p:nvSpPr>
          <p:cNvPr id="14" name="文本框 13"/>
          <p:cNvSpPr txBox="1"/>
          <p:nvPr/>
        </p:nvSpPr>
        <p:spPr>
          <a:xfrm>
            <a:off x="606425" y="2632075"/>
            <a:ext cx="10979785" cy="3138170"/>
          </a:xfrm>
          <a:prstGeom prst="rect">
            <a:avLst/>
          </a:prstGeom>
          <a:noFill/>
        </p:spPr>
        <p:txBody>
          <a:bodyPr wrap="square" rtlCol="0" anchor="t">
            <a:spAutoFit/>
          </a:bodyPr>
          <a:p>
            <a:r>
              <a:rPr lang="zh-CN" altLang="en-US" b="1"/>
              <a:t>图书借阅系统：</a:t>
            </a:r>
            <a:endParaRPr lang="zh-CN" altLang="en-US" b="1"/>
          </a:p>
          <a:p>
            <a:endParaRPr lang="zh-CN" altLang="en-US"/>
          </a:p>
          <a:p>
            <a:r>
              <a:rPr lang="zh-CN" altLang="en-US" b="1"/>
              <a:t>实体类：</a:t>
            </a:r>
            <a:r>
              <a:rPr lang="zh-CN" altLang="en-US"/>
              <a:t>图书、借阅记录、读者。实体类表示系统中的核心数据对象，例如图书、借阅记录和读者信息。</a:t>
            </a:r>
            <a:endParaRPr lang="zh-CN" altLang="en-US"/>
          </a:p>
          <a:p>
            <a:r>
              <a:rPr lang="zh-CN" altLang="en-US" b="1"/>
              <a:t>控制类：</a:t>
            </a:r>
            <a:r>
              <a:rPr lang="zh-CN" altLang="en-US"/>
              <a:t>借阅管理器、图书管理器、读者身份验证器。控制类包含系统中的业务逻辑和流程，例如处理借阅操作、管理图书信息和验证读者身份。</a:t>
            </a:r>
            <a:endParaRPr lang="zh-CN" altLang="en-US"/>
          </a:p>
          <a:p>
            <a:r>
              <a:rPr lang="zh-CN" altLang="en-US" b="1"/>
              <a:t>边界类：</a:t>
            </a:r>
            <a:r>
              <a:rPr lang="zh-CN" altLang="en-US"/>
              <a:t>图书馆界面、图书数据库、读者身份验证界面。边界类表示系统与外部世界的交互界面，例如图书馆界面用于读者借阅图书、归还图书，图书数据库用于存储图书信息，读者身份验证界面用于验证读者身份。</a:t>
            </a:r>
            <a:endParaRPr lang="zh-CN" altLang="en-US"/>
          </a:p>
          <a:p>
            <a:r>
              <a:rPr lang="en-US" altLang="zh-CN"/>
              <a:t>       </a:t>
            </a:r>
            <a:r>
              <a:rPr lang="zh-CN" altLang="en-US"/>
              <a:t>在这个例子中，当读者在图书馆界面上借阅图书时，边界类负责接收读者的借阅请求，并将其传递给借阅管理器控制类。借阅管理器控制类负责检查图书库存、更新借阅记录并通知读者借阅成功。图书管理器控制类负责管理图书信息，例如添加新图书、删除旧图书。读者身份验证器控制类负责验证读者的身份信息。图书、借阅记录和读者实体类负责存储相应的数据信息。</a:t>
            </a:r>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69645" y="839470"/>
            <a:ext cx="10137775" cy="460375"/>
          </a:xfrm>
          <a:prstGeom prst="rect">
            <a:avLst/>
          </a:prstGeom>
          <a:noFill/>
        </p:spPr>
        <p:txBody>
          <a:bodyPr wrap="square" rtlCol="0" anchor="t">
            <a:spAutoFit/>
          </a:bodyPr>
          <a:p>
            <a:pPr algn="l">
              <a:buClrTx/>
              <a:buSzTx/>
              <a:buFontTx/>
            </a:pPr>
            <a:r>
              <a:rPr lang="zh-CN" altLang="en-US" sz="2400" b="1" dirty="0"/>
              <a:t>边界类、控制类、实体类，三者协同工作，可以完成一个用例的功能</a:t>
            </a:r>
            <a:endParaRPr lang="zh-CN" altLang="en-US" sz="2400" b="1" dirty="0"/>
          </a:p>
        </p:txBody>
      </p:sp>
      <p:pic>
        <p:nvPicPr>
          <p:cNvPr id="101380" name="图片 1"/>
          <p:cNvPicPr>
            <a:picLocks noChangeAspect="1"/>
          </p:cNvPicPr>
          <p:nvPr/>
        </p:nvPicPr>
        <p:blipFill>
          <a:blip r:embed="rId1"/>
          <a:stretch>
            <a:fillRect/>
          </a:stretch>
        </p:blipFill>
        <p:spPr>
          <a:xfrm>
            <a:off x="1246505" y="1299845"/>
            <a:ext cx="8890635" cy="1339850"/>
          </a:xfrm>
          <a:prstGeom prst="rect">
            <a:avLst/>
          </a:prstGeom>
          <a:noFill/>
          <a:ln w="9525">
            <a:noFill/>
          </a:ln>
        </p:spPr>
      </p:pic>
      <p:sp>
        <p:nvSpPr>
          <p:cNvPr id="2" name="文本框 1"/>
          <p:cNvSpPr txBox="1"/>
          <p:nvPr/>
        </p:nvSpPr>
        <p:spPr>
          <a:xfrm>
            <a:off x="969645" y="3056255"/>
            <a:ext cx="9789160" cy="2861310"/>
          </a:xfrm>
          <a:prstGeom prst="rect">
            <a:avLst/>
          </a:prstGeom>
          <a:noFill/>
        </p:spPr>
        <p:txBody>
          <a:bodyPr wrap="square" rtlCol="0" anchor="t">
            <a:spAutoFit/>
          </a:bodyPr>
          <a:p>
            <a:r>
              <a:rPr lang="zh-CN" altLang="en-US" b="1"/>
              <a:t>实体类</a:t>
            </a:r>
            <a:r>
              <a:rPr lang="zh-CN" altLang="en-US"/>
              <a:t>：客房、订单、顾客。实体类表示系统中的核心数据对象，例如客房、订单和顾客信息。</a:t>
            </a:r>
            <a:endParaRPr lang="zh-CN" altLang="en-US"/>
          </a:p>
          <a:p>
            <a:r>
              <a:rPr lang="zh-CN" altLang="en-US" b="1"/>
              <a:t>控制类：</a:t>
            </a:r>
            <a:r>
              <a:rPr lang="zh-CN" altLang="en-US"/>
              <a:t>订单处理器、客房管理器、顾客身份验证器。控制类包含系统中的业务逻辑和流程，例如处理订单、管理客房信息和验证顾客身份。</a:t>
            </a:r>
            <a:endParaRPr lang="zh-CN" altLang="en-US"/>
          </a:p>
          <a:p>
            <a:r>
              <a:rPr lang="zh-CN" altLang="en-US" b="1"/>
              <a:t>边界类</a:t>
            </a:r>
            <a:r>
              <a:rPr lang="zh-CN" altLang="en-US"/>
              <a:t>：预订网站界面、客房数据库、顾客身份验证界面。边界类表示系统与外部世界的交互界面，例如预订网站界面用于顾客预订客房、取消预订，客房数据库用于存储客房信息，顾客身份验证界面用于验证顾客身份。</a:t>
            </a:r>
            <a:endParaRPr lang="zh-CN" altLang="en-US"/>
          </a:p>
          <a:p>
            <a:r>
              <a:rPr lang="zh-CN" altLang="en-US"/>
              <a:t>在这个例子中，当顾客在预订网站界面上预订客房时，边界类负责接收顾客的预订请求，并将其传递给订单处理器控制类。订单处理器控制类负责检查客房的可用性、更新订单记录并通知顾客预订成功。客房管理器控制类负责管理客房信息，例如添加新客房、删除旧客房。顾客身份验证器控制类负责验证顾客的身份信息。客房、订单和顾客实体类负责存储相应的数据信息。</a:t>
            </a:r>
            <a:endParaRPr lang="zh-CN" altLang="en-US"/>
          </a:p>
        </p:txBody>
      </p:sp>
      <p:sp>
        <p:nvSpPr>
          <p:cNvPr id="3" name="文本框 2"/>
          <p:cNvSpPr txBox="1"/>
          <p:nvPr/>
        </p:nvSpPr>
        <p:spPr>
          <a:xfrm>
            <a:off x="1111250" y="2630805"/>
            <a:ext cx="6096000" cy="368300"/>
          </a:xfrm>
          <a:prstGeom prst="rect">
            <a:avLst/>
          </a:prstGeom>
          <a:noFill/>
        </p:spPr>
        <p:txBody>
          <a:bodyPr wrap="square" rtlCol="0" anchor="t">
            <a:spAutoFit/>
          </a:bodyPr>
          <a:p>
            <a:r>
              <a:rPr lang="zh-CN" altLang="en-US" b="1"/>
              <a:t>酒店预订系统：</a:t>
            </a:r>
            <a:endParaRPr lang="zh-CN" altLang="en-US" b="1"/>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a:solidFill>
                  <a:srgbClr val="0070C0"/>
                </a:solidFill>
                <a:latin typeface="微软雅黑" panose="020B0503020204020204" pitchFamily="34" charset="-122"/>
                <a:ea typeface="微软雅黑" panose="020B0503020204020204" pitchFamily="34" charset="-122"/>
              </a:rPr>
              <a:t>静态建模概述</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类图</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solidFill>
                  <a:srgbClr val="FF0000"/>
                </a:solidFill>
              </a:rPr>
              <a:t>对象图</a:t>
            </a:r>
            <a:endParaRPr lang="zh-CN" altLang="en-US" dirty="0">
              <a:solidFill>
                <a:srgbClr val="FF0000"/>
              </a:solidFill>
            </a:endParaRPr>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静态建模步骤</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静态建模例子</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第四章 静态建模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Rot="1" noChangeArrowheads="1"/>
          </p:cNvSpPr>
          <p:nvPr/>
        </p:nvSpPr>
        <p:spPr>
          <a:xfrm>
            <a:off x="407368" y="1124744"/>
            <a:ext cx="11593288" cy="936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zh-CN" sz="2400" b="1" dirty="0" smtClean="0"/>
              <a:t>对象是类的实例，对象之间的链是类之间的关联的实例</a:t>
            </a:r>
            <a:r>
              <a:rPr lang="zh-CN" altLang="en-US" sz="2400" b="1" dirty="0" smtClean="0"/>
              <a:t>。因此，</a:t>
            </a:r>
            <a:r>
              <a:rPr lang="zh-CN" altLang="zh-CN" sz="2400" b="1" dirty="0" smtClean="0"/>
              <a:t>对象图实质上是具有关联关系的类图的实例</a:t>
            </a:r>
            <a:r>
              <a:rPr lang="zh-CN" altLang="en-US" sz="2400" b="1" dirty="0" smtClean="0"/>
              <a:t>。</a:t>
            </a:r>
            <a:endParaRPr lang="zh-CN" altLang="en-US" sz="2400" b="1" dirty="0" smtClean="0"/>
          </a:p>
        </p:txBody>
      </p:sp>
      <p:pic>
        <p:nvPicPr>
          <p:cNvPr id="3" name="图片 2"/>
          <p:cNvPicPr>
            <a:picLocks noChangeAspect="1"/>
          </p:cNvPicPr>
          <p:nvPr/>
        </p:nvPicPr>
        <p:blipFill>
          <a:blip r:embed="rId1"/>
          <a:stretch>
            <a:fillRect/>
          </a:stretch>
        </p:blipFill>
        <p:spPr>
          <a:xfrm>
            <a:off x="1055440" y="2852936"/>
            <a:ext cx="9810681" cy="3312369"/>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Rot="1" noChangeArrowheads="1"/>
          </p:cNvSpPr>
          <p:nvPr/>
        </p:nvSpPr>
        <p:spPr>
          <a:xfrm>
            <a:off x="193910" y="839813"/>
            <a:ext cx="3525826" cy="3569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solidFill>
                  <a:srgbClr val="1B4580"/>
                </a:solidFill>
                <a:latin typeface="+mn-lt"/>
                <a:ea typeface="+mn-ea"/>
                <a:cs typeface="+mn-cs"/>
              </a:rPr>
              <a:t>对象的表示</a:t>
            </a:r>
            <a:endParaRPr lang="zh-CN" altLang="en-US" sz="2400" b="1" dirty="0">
              <a:solidFill>
                <a:srgbClr val="1B4580"/>
              </a:solidFill>
              <a:latin typeface="+mn-lt"/>
              <a:ea typeface="+mn-ea"/>
              <a:cs typeface="+mn-cs"/>
            </a:endParaRPr>
          </a:p>
        </p:txBody>
      </p:sp>
      <p:pic>
        <p:nvPicPr>
          <p:cNvPr id="3" name="图片 2"/>
          <p:cNvPicPr>
            <a:picLocks noChangeAspect="1"/>
          </p:cNvPicPr>
          <p:nvPr/>
        </p:nvPicPr>
        <p:blipFill>
          <a:blip r:embed="rId1"/>
          <a:stretch>
            <a:fillRect/>
          </a:stretch>
        </p:blipFill>
        <p:spPr>
          <a:xfrm>
            <a:off x="3143672" y="764703"/>
            <a:ext cx="6513595" cy="1604428"/>
          </a:xfrm>
          <a:prstGeom prst="rect">
            <a:avLst/>
          </a:prstGeom>
        </p:spPr>
      </p:pic>
      <p:pic>
        <p:nvPicPr>
          <p:cNvPr id="4" name="图片 3"/>
          <p:cNvPicPr>
            <a:picLocks noChangeAspect="1"/>
          </p:cNvPicPr>
          <p:nvPr/>
        </p:nvPicPr>
        <p:blipFill>
          <a:blip r:embed="rId2"/>
          <a:stretch>
            <a:fillRect/>
          </a:stretch>
        </p:blipFill>
        <p:spPr>
          <a:xfrm>
            <a:off x="3143671" y="2441139"/>
            <a:ext cx="6513595" cy="1636289"/>
          </a:xfrm>
          <a:prstGeom prst="rect">
            <a:avLst/>
          </a:prstGeom>
        </p:spPr>
      </p:pic>
      <p:pic>
        <p:nvPicPr>
          <p:cNvPr id="5" name="图片 4"/>
          <p:cNvPicPr>
            <a:picLocks noChangeAspect="1"/>
          </p:cNvPicPr>
          <p:nvPr/>
        </p:nvPicPr>
        <p:blipFill>
          <a:blip r:embed="rId3"/>
          <a:stretch>
            <a:fillRect/>
          </a:stretch>
        </p:blipFill>
        <p:spPr>
          <a:xfrm>
            <a:off x="3143670" y="4149436"/>
            <a:ext cx="6513595" cy="256361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9855" y="1302620"/>
            <a:ext cx="11392289" cy="3969385"/>
          </a:xfrm>
          <a:prstGeom prst="rect">
            <a:avLst/>
          </a:prstGeom>
        </p:spPr>
        <p:txBody>
          <a:bodyPr wrap="square">
            <a:spAutoFit/>
          </a:bodyPr>
          <a:lstStyle/>
          <a:p>
            <a:pPr marL="457200" indent="-457200">
              <a:lnSpc>
                <a:spcPct val="150000"/>
              </a:lnSpc>
              <a:buFont typeface="Wingdings" panose="05000000000000000000" pitchFamily="2" charset="2"/>
              <a:buChar char="n"/>
            </a:pPr>
            <a:r>
              <a:rPr lang="zh-CN" altLang="en-US" sz="2800" dirty="0" smtClean="0">
                <a:latin typeface="+mn-ea"/>
              </a:rPr>
              <a:t>对象</a:t>
            </a:r>
            <a:r>
              <a:rPr lang="zh-CN" altLang="en-US" sz="2800" dirty="0">
                <a:latin typeface="+mn-ea"/>
              </a:rPr>
              <a:t>是一个存在于时间和空间中的实体，</a:t>
            </a:r>
            <a:r>
              <a:rPr lang="zh-CN" altLang="en-US" sz="2800" dirty="0">
                <a:latin typeface="+mn-ea"/>
              </a:rPr>
              <a:t>类仅代表一种抽象，抽象出对象的</a:t>
            </a:r>
            <a:r>
              <a:rPr lang="zh-CN" altLang="en-US" sz="2800" dirty="0" smtClean="0">
                <a:latin typeface="+mn-ea"/>
              </a:rPr>
              <a:t>本质</a:t>
            </a:r>
            <a:endParaRPr lang="en-US" altLang="zh-CN" sz="2800" dirty="0" smtClean="0">
              <a:latin typeface="+mn-ea"/>
            </a:endParaRPr>
          </a:p>
          <a:p>
            <a:pPr marL="457200" indent="-457200">
              <a:lnSpc>
                <a:spcPct val="150000"/>
              </a:lnSpc>
              <a:buFont typeface="Wingdings" panose="05000000000000000000" pitchFamily="2" charset="2"/>
              <a:buChar char="n"/>
            </a:pPr>
            <a:r>
              <a:rPr lang="zh-CN" altLang="en-US" sz="2800" dirty="0" smtClean="0">
                <a:latin typeface="+mn-ea"/>
              </a:rPr>
              <a:t>类</a:t>
            </a:r>
            <a:r>
              <a:rPr lang="zh-CN" altLang="en-US" sz="2800" dirty="0">
                <a:latin typeface="+mn-ea"/>
              </a:rPr>
              <a:t>是静态的，</a:t>
            </a:r>
            <a:r>
              <a:rPr lang="zh-CN" altLang="en-US" sz="2800" dirty="0">
                <a:latin typeface="+mn-ea"/>
              </a:rPr>
              <a:t>对象是动态</a:t>
            </a:r>
            <a:r>
              <a:rPr lang="zh-CN" altLang="en-US" sz="2800" dirty="0" smtClean="0">
                <a:latin typeface="+mn-ea"/>
              </a:rPr>
              <a:t>的</a:t>
            </a:r>
            <a:endParaRPr lang="en-US" altLang="zh-CN" sz="2800" dirty="0" smtClean="0">
              <a:latin typeface="+mn-ea"/>
            </a:endParaRPr>
          </a:p>
          <a:p>
            <a:pPr marL="457200" indent="-457200">
              <a:lnSpc>
                <a:spcPct val="150000"/>
              </a:lnSpc>
              <a:buFont typeface="Wingdings" panose="05000000000000000000" pitchFamily="2" charset="2"/>
              <a:buChar char="n"/>
            </a:pPr>
            <a:r>
              <a:rPr lang="zh-CN" altLang="en-US" sz="2800" dirty="0" smtClean="0">
                <a:latin typeface="+mn-ea"/>
              </a:rPr>
              <a:t>类</a:t>
            </a:r>
            <a:r>
              <a:rPr lang="zh-CN" altLang="en-US" sz="2800" dirty="0">
                <a:latin typeface="+mn-ea"/>
              </a:rPr>
              <a:t>是一般化，对象是</a:t>
            </a:r>
            <a:r>
              <a:rPr lang="zh-CN" altLang="en-US" sz="2800" dirty="0" smtClean="0">
                <a:latin typeface="+mn-ea"/>
              </a:rPr>
              <a:t>个性化</a:t>
            </a:r>
            <a:endParaRPr lang="en-US" altLang="zh-CN" sz="2800" dirty="0" smtClean="0">
              <a:latin typeface="+mn-ea"/>
            </a:endParaRPr>
          </a:p>
          <a:p>
            <a:pPr marL="457200" indent="-457200">
              <a:lnSpc>
                <a:spcPct val="150000"/>
              </a:lnSpc>
              <a:buFont typeface="Wingdings" panose="05000000000000000000" pitchFamily="2" charset="2"/>
              <a:buChar char="n"/>
            </a:pPr>
            <a:r>
              <a:rPr lang="zh-CN" altLang="en-US" sz="2800" dirty="0" smtClean="0">
                <a:latin typeface="+mn-ea"/>
              </a:rPr>
              <a:t>类</a:t>
            </a:r>
            <a:r>
              <a:rPr lang="zh-CN" altLang="en-US" sz="2800" dirty="0">
                <a:latin typeface="+mn-ea"/>
              </a:rPr>
              <a:t>是定义，对象是</a:t>
            </a:r>
            <a:r>
              <a:rPr lang="zh-CN" altLang="en-US" sz="2800" dirty="0" smtClean="0">
                <a:latin typeface="+mn-ea"/>
              </a:rPr>
              <a:t>实例</a:t>
            </a:r>
            <a:endParaRPr lang="en-US" altLang="zh-CN" sz="2800" dirty="0" smtClean="0">
              <a:latin typeface="+mn-ea"/>
            </a:endParaRPr>
          </a:p>
          <a:p>
            <a:pPr marL="457200" indent="-457200">
              <a:lnSpc>
                <a:spcPct val="150000"/>
              </a:lnSpc>
              <a:buFont typeface="Wingdings" panose="05000000000000000000" pitchFamily="2" charset="2"/>
              <a:buChar char="n"/>
            </a:pPr>
            <a:r>
              <a:rPr lang="zh-CN" altLang="en-US" sz="2800" dirty="0" smtClean="0">
                <a:latin typeface="+mn-ea"/>
              </a:rPr>
              <a:t>类</a:t>
            </a:r>
            <a:r>
              <a:rPr lang="zh-CN" altLang="en-US" sz="2800" dirty="0">
                <a:latin typeface="+mn-ea"/>
              </a:rPr>
              <a:t>是抽象，对象是具体</a:t>
            </a:r>
            <a:endParaRPr lang="zh-CN" altLang="en-US" sz="2800" dirty="0">
              <a:latin typeface="+mn-ea"/>
            </a:endParaRPr>
          </a:p>
        </p:txBody>
      </p:sp>
      <p:sp>
        <p:nvSpPr>
          <p:cNvPr id="3" name="Rectangle 2"/>
          <p:cNvSpPr txBox="1">
            <a:spLocks noRot="1" noChangeArrowheads="1"/>
          </p:cNvSpPr>
          <p:nvPr/>
        </p:nvSpPr>
        <p:spPr>
          <a:xfrm>
            <a:off x="193910" y="839813"/>
            <a:ext cx="3525826" cy="3569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solidFill>
                  <a:srgbClr val="1B4580"/>
                </a:solidFill>
                <a:latin typeface="+mn-lt"/>
                <a:ea typeface="+mn-ea"/>
                <a:cs typeface="+mn-cs"/>
              </a:rPr>
              <a:t>类与对象的关系</a:t>
            </a:r>
            <a:endParaRPr lang="zh-CN" altLang="en-US" sz="2400" b="1" dirty="0">
              <a:solidFill>
                <a:srgbClr val="1B4580"/>
              </a:solidFill>
              <a:latin typeface="+mn-lt"/>
              <a:ea typeface="+mn-ea"/>
              <a:cs typeface="+mn-cs"/>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Rot="1" noChangeArrowheads="1"/>
          </p:cNvSpPr>
          <p:nvPr/>
        </p:nvSpPr>
        <p:spPr>
          <a:xfrm>
            <a:off x="177941" y="912758"/>
            <a:ext cx="4981955" cy="3569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solidFill>
                  <a:srgbClr val="1B4580"/>
                </a:solidFill>
                <a:latin typeface="+mn-lt"/>
                <a:ea typeface="+mn-ea"/>
                <a:cs typeface="+mn-cs"/>
              </a:rPr>
              <a:t>对象图的作用</a:t>
            </a:r>
            <a:r>
              <a:rPr lang="en-US" altLang="zh-CN" sz="2400" b="1" dirty="0" smtClean="0">
                <a:solidFill>
                  <a:srgbClr val="1B4580"/>
                </a:solidFill>
                <a:latin typeface="+mn-lt"/>
                <a:ea typeface="+mn-ea"/>
                <a:cs typeface="+mn-cs"/>
              </a:rPr>
              <a:t>-</a:t>
            </a:r>
            <a:endParaRPr lang="zh-CN" altLang="en-US" sz="2400" b="1" dirty="0">
              <a:solidFill>
                <a:srgbClr val="1B4580"/>
              </a:solidFill>
              <a:latin typeface="+mn-lt"/>
              <a:ea typeface="+mn-ea"/>
              <a:cs typeface="+mn-cs"/>
            </a:endParaRPr>
          </a:p>
        </p:txBody>
      </p:sp>
      <p:sp>
        <p:nvSpPr>
          <p:cNvPr id="3" name="矩形 2"/>
          <p:cNvSpPr/>
          <p:nvPr/>
        </p:nvSpPr>
        <p:spPr>
          <a:xfrm>
            <a:off x="611360" y="2018330"/>
            <a:ext cx="10597208" cy="203132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smtClean="0"/>
              <a:t>当设计类</a:t>
            </a:r>
            <a:r>
              <a:rPr lang="zh-CN" altLang="en-US" sz="2400" dirty="0"/>
              <a:t>模型时，可以通过对象图来模拟出一个运行时的状态，以验证运行时设计的</a:t>
            </a:r>
            <a:r>
              <a:rPr lang="zh-CN" altLang="en-US" sz="2400" dirty="0" smtClean="0"/>
              <a:t>合理性</a:t>
            </a:r>
            <a:endParaRPr lang="en-US" altLang="zh-CN" sz="2400" dirty="0" smtClean="0"/>
          </a:p>
          <a:p>
            <a:pPr marL="342900" indent="-342900">
              <a:lnSpc>
                <a:spcPct val="150000"/>
              </a:lnSpc>
              <a:buFont typeface="Wingdings" panose="05000000000000000000" pitchFamily="2" charset="2"/>
              <a:buChar char="l"/>
            </a:pPr>
            <a:r>
              <a:rPr lang="zh-CN" altLang="en-US" sz="2400" dirty="0" smtClean="0"/>
              <a:t>同时</a:t>
            </a:r>
            <a:r>
              <a:rPr lang="zh-CN" altLang="en-US" sz="2400" dirty="0"/>
              <a:t>，也可以作为开发人员讨论的一个</a:t>
            </a:r>
            <a:r>
              <a:rPr lang="zh-CN" altLang="en-US" sz="2400" dirty="0" smtClean="0"/>
              <a:t>基础</a:t>
            </a:r>
            <a:endParaRPr lang="en-US" altLang="zh-CN" sz="2400" dirty="0" smtClean="0"/>
          </a:p>
          <a:p>
            <a:endParaRPr lang="en-US" altLang="zh-CN" dirty="0"/>
          </a:p>
        </p:txBody>
      </p:sp>
      <p:sp>
        <p:nvSpPr>
          <p:cNvPr id="4" name="矩形 3"/>
          <p:cNvSpPr/>
          <p:nvPr/>
        </p:nvSpPr>
        <p:spPr>
          <a:xfrm>
            <a:off x="499863" y="1492939"/>
            <a:ext cx="2646878" cy="461665"/>
          </a:xfrm>
          <a:prstGeom prst="rect">
            <a:avLst/>
          </a:prstGeom>
        </p:spPr>
        <p:txBody>
          <a:bodyPr wrap="none">
            <a:spAutoFit/>
          </a:bodyPr>
          <a:lstStyle/>
          <a:p>
            <a:r>
              <a:rPr lang="zh-CN" altLang="en-US" sz="2400" b="1" dirty="0"/>
              <a:t>论证类模型的设计</a:t>
            </a:r>
            <a:endParaRPr lang="en-US" altLang="zh-CN" sz="2400" b="1" dirty="0"/>
          </a:p>
        </p:txBody>
      </p:sp>
      <p:sp>
        <p:nvSpPr>
          <p:cNvPr id="5" name="矩形 4"/>
          <p:cNvSpPr/>
          <p:nvPr/>
        </p:nvSpPr>
        <p:spPr>
          <a:xfrm>
            <a:off x="636602" y="4336623"/>
            <a:ext cx="10211925" cy="168886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smtClean="0"/>
              <a:t>.</a:t>
            </a:r>
            <a:r>
              <a:rPr lang="zh-CN" altLang="en-US" sz="2400" dirty="0"/>
              <a:t>在分析源代码时，可以通过对象图来细化分析</a:t>
            </a:r>
            <a:endParaRPr lang="en-US" altLang="zh-CN" sz="2400" dirty="0"/>
          </a:p>
          <a:p>
            <a:pPr marL="342900" indent="-342900">
              <a:lnSpc>
                <a:spcPct val="150000"/>
              </a:lnSpc>
              <a:buFont typeface="Wingdings" panose="05000000000000000000" pitchFamily="2" charset="2"/>
              <a:buChar char="l"/>
            </a:pPr>
            <a:r>
              <a:rPr lang="en-US" altLang="zh-CN" sz="2400" dirty="0"/>
              <a:t>.</a:t>
            </a:r>
            <a:r>
              <a:rPr lang="zh-CN" altLang="en-US" sz="2400" dirty="0"/>
              <a:t>而对于开发人员，对于逻辑较复杂的类交互时，</a:t>
            </a:r>
            <a:r>
              <a:rPr lang="en-US" altLang="zh-CN" sz="2400" dirty="0"/>
              <a:t>.</a:t>
            </a:r>
            <a:r>
              <a:rPr lang="zh-CN" altLang="en-US" sz="2400" dirty="0"/>
              <a:t>可以考虑画出一些对象图来做补充说明</a:t>
            </a:r>
            <a:endParaRPr lang="zh-CN" altLang="en-US" sz="2400" dirty="0"/>
          </a:p>
        </p:txBody>
      </p:sp>
      <p:sp>
        <p:nvSpPr>
          <p:cNvPr id="6" name="矩形 5"/>
          <p:cNvSpPr/>
          <p:nvPr/>
        </p:nvSpPr>
        <p:spPr>
          <a:xfrm>
            <a:off x="407368" y="3714352"/>
            <a:ext cx="2646878" cy="461665"/>
          </a:xfrm>
          <a:prstGeom prst="rect">
            <a:avLst/>
          </a:prstGeom>
        </p:spPr>
        <p:txBody>
          <a:bodyPr wrap="none">
            <a:spAutoFit/>
          </a:bodyPr>
          <a:lstStyle/>
          <a:p>
            <a:r>
              <a:rPr lang="zh-CN" altLang="en-US" sz="2400" b="1" dirty="0"/>
              <a:t>分析和说明源代码</a:t>
            </a:r>
            <a:endParaRPr lang="zh-CN" altLang="en-US" sz="24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2392" y="836713"/>
            <a:ext cx="492443" cy="461665"/>
          </a:xfrm>
          <a:prstGeom prst="rect">
            <a:avLst/>
          </a:prstGeom>
          <a:noFill/>
        </p:spPr>
        <p:txBody>
          <a:bodyPr wrap="none" rtlCol="0">
            <a:spAutoFit/>
          </a:bodyPr>
          <a:lstStyle/>
          <a:p>
            <a:r>
              <a:rPr lang="zh-CN" altLang="en-US" sz="2400" b="1" dirty="0" smtClean="0">
                <a:solidFill>
                  <a:srgbClr val="1B4580"/>
                </a:solidFill>
              </a:rPr>
              <a:t>类</a:t>
            </a:r>
            <a:endParaRPr lang="zh-CN" altLang="en-US" sz="2400" b="1" dirty="0">
              <a:solidFill>
                <a:srgbClr val="1B4580"/>
              </a:solidFill>
            </a:endParaRPr>
          </a:p>
        </p:txBody>
      </p:sp>
      <p:sp>
        <p:nvSpPr>
          <p:cNvPr id="6" name="矩形 5"/>
          <p:cNvSpPr/>
          <p:nvPr/>
        </p:nvSpPr>
        <p:spPr>
          <a:xfrm>
            <a:off x="538004" y="1396146"/>
            <a:ext cx="11344575" cy="2308324"/>
          </a:xfrm>
          <a:prstGeom prst="rect">
            <a:avLst/>
          </a:prstGeom>
        </p:spPr>
        <p:txBody>
          <a:bodyPr wrap="square">
            <a:spAutoFit/>
          </a:bodyPr>
          <a:lstStyle/>
          <a:p>
            <a:pPr algn="just">
              <a:lnSpc>
                <a:spcPct val="150000"/>
              </a:lnSpc>
            </a:pPr>
            <a:r>
              <a:rPr lang="en-US" altLang="zh-CN" sz="2400" b="1" dirty="0"/>
              <a:t>• </a:t>
            </a:r>
            <a:r>
              <a:rPr lang="zh-CN" altLang="en-US" sz="2400" b="1" dirty="0"/>
              <a:t>类是构成类图的基础，也是面向对象系统组织结构的核心。</a:t>
            </a:r>
            <a:endParaRPr lang="zh-CN" altLang="en-US" sz="2400" b="1" dirty="0"/>
          </a:p>
          <a:p>
            <a:pPr algn="just">
              <a:lnSpc>
                <a:spcPct val="150000"/>
              </a:lnSpc>
            </a:pPr>
            <a:r>
              <a:rPr lang="en-US" altLang="zh-CN" sz="2400" b="1" dirty="0"/>
              <a:t>• </a:t>
            </a:r>
            <a:r>
              <a:rPr lang="zh-CN" altLang="en-US" sz="2400" b="1" dirty="0"/>
              <a:t>类是对一组具有</a:t>
            </a:r>
            <a:r>
              <a:rPr lang="zh-CN" altLang="en-US" sz="2400" b="1" dirty="0">
                <a:solidFill>
                  <a:srgbClr val="FF0000"/>
                </a:solidFill>
              </a:rPr>
              <a:t>相同属性、操作、关系和语义</a:t>
            </a:r>
            <a:r>
              <a:rPr lang="zh-CN" altLang="en-US" sz="2400" b="1" dirty="0"/>
              <a:t>的对象的抽象。</a:t>
            </a:r>
            <a:endParaRPr lang="zh-CN" altLang="en-US" sz="2400" b="1" dirty="0"/>
          </a:p>
          <a:p>
            <a:pPr algn="just">
              <a:lnSpc>
                <a:spcPct val="150000"/>
              </a:lnSpc>
            </a:pPr>
            <a:r>
              <a:rPr lang="en-US" altLang="zh-CN" sz="2400" b="1" dirty="0"/>
              <a:t>• </a:t>
            </a:r>
            <a:r>
              <a:rPr lang="zh-CN" altLang="en-US" sz="2400" b="1" dirty="0"/>
              <a:t>类包括名称部分（</a:t>
            </a:r>
            <a:r>
              <a:rPr lang="en-US" altLang="zh-CN" sz="2400" b="1" dirty="0"/>
              <a:t>Name</a:t>
            </a:r>
            <a:r>
              <a:rPr lang="zh-CN" altLang="en-US" sz="2400" b="1" dirty="0"/>
              <a:t>）、属性部分（</a:t>
            </a:r>
            <a:r>
              <a:rPr lang="en-US" altLang="zh-CN" sz="2400" b="1" dirty="0"/>
              <a:t>Attribute</a:t>
            </a:r>
            <a:r>
              <a:rPr lang="zh-CN" altLang="en-US" sz="2400" b="1" dirty="0"/>
              <a:t>）和操作部分（</a:t>
            </a:r>
            <a:r>
              <a:rPr lang="en-US" altLang="zh-CN" sz="2400" b="1" dirty="0"/>
              <a:t>Operation</a:t>
            </a:r>
            <a:r>
              <a:rPr lang="zh-CN" altLang="en-US" sz="2400" b="1" dirty="0"/>
              <a:t>）。</a:t>
            </a:r>
            <a:endParaRPr lang="zh-CN" altLang="en-US" sz="2400" b="1" dirty="0"/>
          </a:p>
          <a:p>
            <a:pPr algn="just">
              <a:lnSpc>
                <a:spcPct val="150000"/>
              </a:lnSpc>
            </a:pPr>
            <a:r>
              <a:rPr lang="en-US" altLang="zh-CN" sz="2400" b="1" dirty="0"/>
              <a:t>• UML</a:t>
            </a:r>
            <a:r>
              <a:rPr lang="zh-CN" altLang="en-US" sz="2400" b="1" dirty="0"/>
              <a:t>规范采用一个具有</a:t>
            </a:r>
            <a:r>
              <a:rPr lang="en-US" altLang="zh-CN" sz="2400" b="1" dirty="0">
                <a:solidFill>
                  <a:srgbClr val="FF0000"/>
                </a:solidFill>
              </a:rPr>
              <a:t>3</a:t>
            </a:r>
            <a:r>
              <a:rPr lang="zh-CN" altLang="en-US" sz="2400" b="1" dirty="0">
                <a:solidFill>
                  <a:srgbClr val="FF0000"/>
                </a:solidFill>
              </a:rPr>
              <a:t>个分栏</a:t>
            </a:r>
            <a:r>
              <a:rPr lang="zh-CN" altLang="en-US" sz="2400" b="1" dirty="0"/>
              <a:t>的图标表示一个类。</a:t>
            </a:r>
            <a:endParaRPr lang="en-US" altLang="zh-CN" sz="2400" b="1" dirty="0">
              <a:latin typeface="微软雅黑" panose="020B0503020204020204" pitchFamily="34" charset="-122"/>
              <a:ea typeface="微软雅黑" panose="020B0503020204020204" pitchFamily="34" charset="-122"/>
              <a:cs typeface="Open Sans" panose="020B0606030504020204" pitchFamily="34" charset="0"/>
              <a:sym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714835" y="3691556"/>
            <a:ext cx="2399839" cy="2971613"/>
          </a:xfrm>
          <a:prstGeom prst="rect">
            <a:avLst/>
          </a:prstGeom>
        </p:spPr>
      </p:pic>
      <p:pic>
        <p:nvPicPr>
          <p:cNvPr id="8" name="图片 7"/>
          <p:cNvPicPr>
            <a:picLocks noChangeAspect="1"/>
          </p:cNvPicPr>
          <p:nvPr/>
        </p:nvPicPr>
        <p:blipFill>
          <a:blip r:embed="rId2"/>
          <a:stretch>
            <a:fillRect/>
          </a:stretch>
        </p:blipFill>
        <p:spPr>
          <a:xfrm>
            <a:off x="3247946" y="3802238"/>
            <a:ext cx="8634633" cy="2434374"/>
          </a:xfrm>
          <a:prstGeom prst="rect">
            <a:avLst/>
          </a:prstGeom>
        </p:spPr>
      </p:pic>
      <p:sp>
        <p:nvSpPr>
          <p:cNvPr id="9" name="文本框 8"/>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类图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Rot="1" noChangeArrowheads="1"/>
          </p:cNvSpPr>
          <p:nvPr/>
        </p:nvSpPr>
        <p:spPr>
          <a:xfrm>
            <a:off x="407368" y="934298"/>
            <a:ext cx="9488606" cy="432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b="1" dirty="0" smtClean="0">
                <a:solidFill>
                  <a:srgbClr val="FF3300"/>
                </a:solidFill>
              </a:rPr>
              <a:t>例</a:t>
            </a:r>
            <a:r>
              <a:rPr lang="en-US" altLang="zh-CN" b="1" dirty="0" smtClean="0">
                <a:solidFill>
                  <a:srgbClr val="FF3300"/>
                </a:solidFill>
              </a:rPr>
              <a:t>  </a:t>
            </a:r>
            <a:r>
              <a:rPr lang="zh-CN" altLang="en-US" b="1" dirty="0" smtClean="0"/>
              <a:t>网络中结点之间关系的类图及其一个对象图</a:t>
            </a:r>
            <a:endParaRPr lang="zh-CN" altLang="en-US" b="1" dirty="0" smtClean="0"/>
          </a:p>
        </p:txBody>
      </p:sp>
      <p:pic>
        <p:nvPicPr>
          <p:cNvPr id="3" name="Picture 4" descr="t3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1247" y="1700808"/>
            <a:ext cx="8488393" cy="515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2739" y="836713"/>
            <a:ext cx="9434583"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560060" y="756920"/>
            <a:ext cx="6305550" cy="1809750"/>
          </a:xfrm>
          <a:prstGeom prst="rect">
            <a:avLst/>
          </a:prstGeom>
        </p:spPr>
      </p:pic>
      <p:pic>
        <p:nvPicPr>
          <p:cNvPr id="5" name="图片 4"/>
          <p:cNvPicPr>
            <a:picLocks noChangeAspect="1"/>
          </p:cNvPicPr>
          <p:nvPr/>
        </p:nvPicPr>
        <p:blipFill>
          <a:blip r:embed="rId2"/>
          <a:stretch>
            <a:fillRect/>
          </a:stretch>
        </p:blipFill>
        <p:spPr>
          <a:xfrm>
            <a:off x="220345" y="948055"/>
            <a:ext cx="3629025" cy="5667375"/>
          </a:xfrm>
          <a:prstGeom prst="rect">
            <a:avLst/>
          </a:prstGeom>
        </p:spPr>
      </p:pic>
      <p:pic>
        <p:nvPicPr>
          <p:cNvPr id="6" name="图片 5"/>
          <p:cNvPicPr>
            <a:picLocks noChangeAspect="1"/>
          </p:cNvPicPr>
          <p:nvPr/>
        </p:nvPicPr>
        <p:blipFill>
          <a:blip r:embed="rId3"/>
          <a:stretch>
            <a:fillRect/>
          </a:stretch>
        </p:blipFill>
        <p:spPr>
          <a:xfrm>
            <a:off x="3942715" y="2566670"/>
            <a:ext cx="5114290" cy="2052320"/>
          </a:xfrm>
          <a:prstGeom prst="rect">
            <a:avLst/>
          </a:prstGeom>
        </p:spPr>
      </p:pic>
      <p:pic>
        <p:nvPicPr>
          <p:cNvPr id="7" name="图片 6"/>
          <p:cNvPicPr>
            <a:picLocks noChangeAspect="1"/>
          </p:cNvPicPr>
          <p:nvPr/>
        </p:nvPicPr>
        <p:blipFill>
          <a:blip r:embed="rId4"/>
          <a:stretch>
            <a:fillRect/>
          </a:stretch>
        </p:blipFill>
        <p:spPr>
          <a:xfrm>
            <a:off x="3942715" y="4618990"/>
            <a:ext cx="4306570" cy="220726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Rot="1" noChangeArrowheads="1"/>
          </p:cNvSpPr>
          <p:nvPr/>
        </p:nvSpPr>
        <p:spPr>
          <a:xfrm>
            <a:off x="524888" y="1124744"/>
            <a:ext cx="11259744" cy="4876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pPr>
            <a:r>
              <a:rPr lang="zh-CN" altLang="en-US" dirty="0" smtClean="0">
                <a:latin typeface="+mn-ea"/>
              </a:rPr>
              <a:t>对象图（</a:t>
            </a:r>
            <a:r>
              <a:rPr lang="en-US" altLang="zh-CN" dirty="0" smtClean="0">
                <a:latin typeface="+mn-ea"/>
              </a:rPr>
              <a:t>object diagram</a:t>
            </a:r>
            <a:r>
              <a:rPr lang="zh-CN" altLang="en-US" dirty="0" smtClean="0">
                <a:latin typeface="+mn-ea"/>
              </a:rPr>
              <a:t>）描述的是参与交互的各个对象在交互过程中某一时刻的状态。</a:t>
            </a:r>
            <a:r>
              <a:rPr lang="zh-CN" altLang="en-US" b="1" dirty="0" smtClean="0">
                <a:solidFill>
                  <a:srgbClr val="FF0000"/>
                </a:solidFill>
                <a:latin typeface="+mn-ea"/>
              </a:rPr>
              <a:t>它是系统在某一个特定时间点上的静态结构，是类图的实例和快照</a:t>
            </a:r>
            <a:r>
              <a:rPr lang="zh-CN" altLang="en-US" dirty="0" smtClean="0">
                <a:latin typeface="+mn-ea"/>
              </a:rPr>
              <a:t>，即类图中的各个类在某一个时间点上的实例及其关联关系的静态写照。</a:t>
            </a:r>
            <a:endParaRPr lang="zh-CN" altLang="en-US" dirty="0" smtClean="0">
              <a:latin typeface="+mn-ea"/>
            </a:endParaRPr>
          </a:p>
          <a:p>
            <a:pPr>
              <a:lnSpc>
                <a:spcPct val="150000"/>
              </a:lnSpc>
              <a:buFont typeface="Wingdings" panose="05000000000000000000" pitchFamily="2" charset="2"/>
              <a:buChar char="§"/>
            </a:pPr>
            <a:r>
              <a:rPr lang="zh-CN" altLang="en-US" b="1" dirty="0" smtClean="0">
                <a:solidFill>
                  <a:srgbClr val="FF0000"/>
                </a:solidFill>
                <a:latin typeface="+mn-ea"/>
              </a:rPr>
              <a:t>对象图所建立的对象模型描述的是某种特定的情况，而类图所建立的模型描述的是通用的情况</a:t>
            </a:r>
            <a:r>
              <a:rPr lang="zh-CN" altLang="en-US" dirty="0" smtClean="0">
                <a:latin typeface="+mn-ea"/>
              </a:rPr>
              <a:t>。</a:t>
            </a:r>
            <a:endParaRPr lang="zh-CN" altLang="en-US" dirty="0" smtClean="0">
              <a:latin typeface="+mn-e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Rot="1" noChangeArrowheads="1"/>
          </p:cNvSpPr>
          <p:nvPr/>
        </p:nvSpPr>
        <p:spPr>
          <a:xfrm>
            <a:off x="193910" y="839813"/>
            <a:ext cx="7772400" cy="990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1B4580"/>
                </a:solidFill>
                <a:latin typeface="+mn-lt"/>
                <a:ea typeface="+mn-ea"/>
                <a:cs typeface="+mn-cs"/>
              </a:rPr>
              <a:t>类图与对象图的对比</a:t>
            </a:r>
            <a:endParaRPr lang="zh-CN" altLang="en-US" sz="2400" b="1" dirty="0">
              <a:solidFill>
                <a:srgbClr val="1B4580"/>
              </a:solidFill>
              <a:latin typeface="+mn-lt"/>
              <a:ea typeface="+mn-ea"/>
              <a:cs typeface="+mn-cs"/>
            </a:endParaRPr>
          </a:p>
        </p:txBody>
      </p:sp>
      <p:graphicFrame>
        <p:nvGraphicFramePr>
          <p:cNvPr id="3" name="Group 92"/>
          <p:cNvGraphicFramePr>
            <a:graphicFrameLocks noGrp="1"/>
          </p:cNvGraphicFramePr>
          <p:nvPr/>
        </p:nvGraphicFramePr>
        <p:xfrm>
          <a:off x="2063552" y="1459704"/>
          <a:ext cx="7683500" cy="5260976"/>
        </p:xfrm>
        <a:graphic>
          <a:graphicData uri="http://schemas.openxmlformats.org/drawingml/2006/table">
            <a:tbl>
              <a:tblPr/>
              <a:tblGrid>
                <a:gridCol w="3613150"/>
                <a:gridCol w="4070350"/>
              </a:tblGrid>
              <a:tr h="6858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类图</a:t>
                      </a:r>
                      <a:endParaRPr kumimoji="0" lang="zh-CN" altLang="en-US" sz="18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cs typeface="Times New Roman" panose="02020603050405020304" pitchFamily="18" charset="0"/>
                        </a:rPr>
                        <a:t>对象图</a:t>
                      </a:r>
                      <a:endParaRPr kumimoji="0" lang="zh-CN" altLang="en-US" sz="18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3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在类图中，每个类包含三部分：类名、类的属性和类的操作</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在对象图中，每个对象包含二部分：对象名、对象属性</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类的名称栏只包含类名</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对象的名称栏包含对象名和类名</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3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类的属性栏定义了所有属性的特征</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对象的属性栏定义了属性的当前值</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类中列出了操作</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对象图中的对象不包含操作，因为对于属于同一个类的对象，其操作是相同的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类中使用了关联连接，关联中使用关联名、角色以及约束等特征定义</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对象使用链进行连接，链中包含名称、角色</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类是对象的抽象</a:t>
                      </a:r>
                      <a:endPar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对象是客观存在的抽象，对象是类的实例</a:t>
                      </a:r>
                      <a:endPar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955" y="1052736"/>
            <a:ext cx="6096000" cy="461665"/>
          </a:xfrm>
          <a:prstGeom prst="rect">
            <a:avLst/>
          </a:prstGeom>
        </p:spPr>
        <p:txBody>
          <a:bodyPr>
            <a:spAutoFit/>
          </a:bodyPr>
          <a:lstStyle/>
          <a:p>
            <a:r>
              <a:rPr lang="zh-CN" altLang="en-US" sz="2400" b="1" dirty="0">
                <a:solidFill>
                  <a:srgbClr val="1B4580"/>
                </a:solidFill>
              </a:rPr>
              <a:t>对象图建模</a:t>
            </a:r>
            <a:endParaRPr lang="zh-CN" altLang="en-US" sz="2400" b="1" dirty="0">
              <a:solidFill>
                <a:srgbClr val="1B4580"/>
              </a:solidFill>
            </a:endParaRPr>
          </a:p>
        </p:txBody>
      </p:sp>
      <p:sp>
        <p:nvSpPr>
          <p:cNvPr id="3" name="矩形 2"/>
          <p:cNvSpPr/>
          <p:nvPr/>
        </p:nvSpPr>
        <p:spPr>
          <a:xfrm>
            <a:off x="855866" y="1778151"/>
            <a:ext cx="9208888" cy="224285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400" dirty="0" smtClean="0"/>
              <a:t>识别</a:t>
            </a:r>
            <a:r>
              <a:rPr lang="zh-CN" altLang="en-US" sz="2400" dirty="0"/>
              <a:t>相关的类、接口和其它元素及其之间的</a:t>
            </a:r>
            <a:r>
              <a:rPr lang="zh-CN" altLang="en-US" sz="2400" dirty="0" smtClean="0"/>
              <a:t>关系</a:t>
            </a:r>
            <a:endParaRPr lang="en-US" altLang="zh-CN" sz="2400" dirty="0" smtClean="0"/>
          </a:p>
          <a:p>
            <a:pPr marL="285750" indent="-285750">
              <a:lnSpc>
                <a:spcPct val="150000"/>
              </a:lnSpc>
              <a:buFont typeface="Wingdings" panose="05000000000000000000" pitchFamily="2" charset="2"/>
              <a:buChar char="n"/>
            </a:pPr>
            <a:r>
              <a:rPr lang="zh-CN" altLang="en-US" sz="2400" dirty="0" smtClean="0"/>
              <a:t>针对</a:t>
            </a:r>
            <a:r>
              <a:rPr lang="zh-CN" altLang="en-US" sz="2400" dirty="0"/>
              <a:t>某个场景，在特定时刻冻结，识别相关的</a:t>
            </a:r>
            <a:r>
              <a:rPr lang="zh-CN" altLang="en-US" sz="2400" dirty="0" smtClean="0"/>
              <a:t>对象</a:t>
            </a:r>
            <a:endParaRPr lang="en-US" altLang="zh-CN" sz="2400" dirty="0" smtClean="0"/>
          </a:p>
          <a:p>
            <a:pPr marL="285750" indent="-285750">
              <a:lnSpc>
                <a:spcPct val="150000"/>
              </a:lnSpc>
              <a:buFont typeface="Wingdings" panose="05000000000000000000" pitchFamily="2" charset="2"/>
              <a:buChar char="n"/>
            </a:pPr>
            <a:r>
              <a:rPr lang="zh-CN" altLang="en-US" sz="2400" dirty="0" smtClean="0"/>
              <a:t>描述</a:t>
            </a:r>
            <a:r>
              <a:rPr lang="zh-CN" altLang="en-US" sz="2400" dirty="0"/>
              <a:t>对象的状态和属性</a:t>
            </a:r>
            <a:r>
              <a:rPr lang="zh-CN" altLang="en-US" sz="2400" dirty="0" smtClean="0"/>
              <a:t>值</a:t>
            </a:r>
            <a:endParaRPr lang="en-US" altLang="zh-CN" sz="2400" dirty="0" smtClean="0"/>
          </a:p>
          <a:p>
            <a:pPr marL="285750" indent="-285750">
              <a:lnSpc>
                <a:spcPct val="150000"/>
              </a:lnSpc>
              <a:buFont typeface="Wingdings" panose="05000000000000000000" pitchFamily="2" charset="2"/>
              <a:buChar char="n"/>
            </a:pPr>
            <a:r>
              <a:rPr lang="zh-CN" altLang="en-US" sz="2400" dirty="0" smtClean="0"/>
              <a:t>描述</a:t>
            </a:r>
            <a:r>
              <a:rPr lang="zh-CN" altLang="en-US" sz="2400" dirty="0"/>
              <a:t>对象之间的链接</a:t>
            </a:r>
            <a:endParaRPr lang="zh-CN" altLang="en-US" sz="24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Rot="1" noChangeArrowheads="1"/>
          </p:cNvSpPr>
          <p:nvPr/>
        </p:nvSpPr>
        <p:spPr>
          <a:xfrm>
            <a:off x="193910" y="969567"/>
            <a:ext cx="9226554" cy="545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zh-CN" altLang="en-US" b="1" dirty="0" smtClean="0"/>
              <a:t>作家使用计算机场景的类图及其一个对象图</a:t>
            </a:r>
            <a:endParaRPr lang="zh-CN" altLang="en-US" b="1" dirty="0" smtClean="0"/>
          </a:p>
        </p:txBody>
      </p:sp>
      <p:pic>
        <p:nvPicPr>
          <p:cNvPr id="3" name="Picture 5" descr="t44-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1464" y="1725341"/>
            <a:ext cx="7782978"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9570" y="903605"/>
            <a:ext cx="8560435" cy="478155"/>
          </a:xfrm>
          <a:prstGeom prst="rect">
            <a:avLst/>
          </a:prstGeom>
          <a:noFill/>
        </p:spPr>
        <p:txBody>
          <a:bodyPr wrap="square" rtlCol="0" anchor="t">
            <a:spAutoFit/>
          </a:bodyPr>
          <a:p>
            <a:pPr marL="228600" indent="-228600" algn="l">
              <a:lnSpc>
                <a:spcPct val="90000"/>
              </a:lnSpc>
              <a:spcBef>
                <a:spcPts val="1000"/>
              </a:spcBef>
              <a:buClrTx/>
              <a:buSzTx/>
              <a:buFont typeface="Wingdings" panose="05000000000000000000" pitchFamily="2" charset="2"/>
              <a:buChar char="§"/>
            </a:pPr>
            <a:r>
              <a:rPr lang="zh-CN" altLang="en-US" sz="2800" b="1" dirty="0" smtClean="0"/>
              <a:t>根据文件夹包括子</a:t>
            </a:r>
            <a:r>
              <a:rPr lang="zh-CN" altLang="en-US" sz="2800" b="1" dirty="0" smtClean="0"/>
              <a:t>文件夹的类图</a:t>
            </a:r>
            <a:r>
              <a:rPr lang="zh-CN" altLang="en-US" sz="2800" b="1" dirty="0" smtClean="0"/>
              <a:t>画出对象图</a:t>
            </a:r>
            <a:endParaRPr lang="zh-CN" altLang="en-US" sz="2800" b="1" dirty="0" smtClean="0"/>
          </a:p>
        </p:txBody>
      </p:sp>
      <p:pic>
        <p:nvPicPr>
          <p:cNvPr id="8" name="图片 7"/>
          <p:cNvPicPr>
            <a:picLocks noChangeAspect="1"/>
          </p:cNvPicPr>
          <p:nvPr/>
        </p:nvPicPr>
        <p:blipFill>
          <a:blip r:embed="rId1"/>
          <a:stretch>
            <a:fillRect/>
          </a:stretch>
        </p:blipFill>
        <p:spPr>
          <a:xfrm>
            <a:off x="1258570" y="2200275"/>
            <a:ext cx="3561080" cy="2319020"/>
          </a:xfrm>
          <a:prstGeom prst="rect">
            <a:avLst/>
          </a:prstGeom>
        </p:spPr>
      </p:pic>
      <p:sp>
        <p:nvSpPr>
          <p:cNvPr id="9" name="文本框 8"/>
          <p:cNvSpPr txBox="1"/>
          <p:nvPr/>
        </p:nvSpPr>
        <p:spPr>
          <a:xfrm>
            <a:off x="5034915" y="1920240"/>
            <a:ext cx="4064000" cy="2861310"/>
          </a:xfrm>
          <a:prstGeom prst="rect">
            <a:avLst/>
          </a:prstGeom>
          <a:noFill/>
        </p:spPr>
        <p:txBody>
          <a:bodyPr wrap="square" rtlCol="0">
            <a:spAutoFit/>
          </a:bodyPr>
          <a:p>
            <a:r>
              <a:rPr lang="en-US" altLang="zh-CN" sz="3600"/>
              <a:t>folder1</a:t>
            </a:r>
            <a:endParaRPr lang="en-US" altLang="zh-CN" sz="3600"/>
          </a:p>
          <a:p>
            <a:r>
              <a:rPr lang="en-US" altLang="zh-CN" sz="3600"/>
              <a:t>    folder2</a:t>
            </a:r>
            <a:endParaRPr lang="en-US" altLang="zh-CN" sz="3600"/>
          </a:p>
          <a:p>
            <a:r>
              <a:rPr lang="en-US" altLang="zh-CN" sz="3600"/>
              <a:t>        folder3</a:t>
            </a:r>
            <a:endParaRPr lang="en-US" altLang="zh-CN" sz="3600"/>
          </a:p>
          <a:p>
            <a:r>
              <a:rPr lang="en-US" altLang="zh-CN" sz="3600"/>
              <a:t>     folder4</a:t>
            </a:r>
            <a:endParaRPr lang="en-US" altLang="zh-CN" sz="3600"/>
          </a:p>
          <a:p>
            <a:r>
              <a:rPr lang="en-US" altLang="zh-CN" sz="3600"/>
              <a:t>     folder5</a:t>
            </a:r>
            <a:endParaRPr lang="en-US" altLang="zh-CN" sz="360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6380" y="733425"/>
            <a:ext cx="10922635" cy="1982470"/>
          </a:xfrm>
          <a:prstGeom prst="rect">
            <a:avLst/>
          </a:prstGeom>
          <a:noFill/>
        </p:spPr>
        <p:txBody>
          <a:bodyPr wrap="square" rtlCol="0" anchor="t">
            <a:noAutofit/>
          </a:bodyPr>
          <a:p>
            <a:pPr indent="0" fontAlgn="auto">
              <a:lnSpc>
                <a:spcPct val="150000"/>
              </a:lnSpc>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在开发一个在线图书馆系统时，考虑到以下对象和关系，哪项描述最适合表示为一个对象图？</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 图书和读者类的定义，包括它们的属性和方法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B) 一个特定读者“张三”借阅了两本书《编程之美》和《算法导论》，这两本书的状态变为已借出</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C) 所有图书对象应该继承自一个名为“项”的基类</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D) 描述读者可以搜索图书的功能和过程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493395" y="4817110"/>
            <a:ext cx="11039475" cy="1198880"/>
          </a:xfrm>
          <a:prstGeom prst="rect">
            <a:avLst/>
          </a:prstGeom>
          <a:solidFill>
            <a:schemeClr val="accent4">
              <a:lumMod val="20000"/>
              <a:lumOff val="80000"/>
            </a:schemeClr>
          </a:solidFill>
          <a:ln>
            <a:solidFill>
              <a:schemeClr val="tx2"/>
            </a:solidFill>
          </a:ln>
        </p:spPr>
        <p:txBody>
          <a:bodyPr wrap="square" rtlCol="0" anchor="t">
            <a:spAutoFit/>
          </a:bodyPr>
          <a:p>
            <a:r>
              <a:rPr lang="zh-CN" altLang="en-US"/>
              <a:t>答案：B) 一个特定读者“张三”借阅了两本书《编程之美》和《算法导论》，这两本书的状态变为已借出</a:t>
            </a:r>
            <a:endParaRPr lang="zh-CN" altLang="en-US"/>
          </a:p>
          <a:p>
            <a:endParaRPr lang="zh-CN" altLang="en-US"/>
          </a:p>
          <a:p>
            <a:r>
              <a:rPr lang="zh-CN" altLang="en-US"/>
              <a:t>解析：对象图用于展示系统中某一时刻具体对象及其之间的关系，B选项描述了特定的实例对象及其状态和关系，适合用对象图来表示。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2585" y="741045"/>
            <a:ext cx="10908665" cy="3415030"/>
          </a:xfrm>
          <a:prstGeom prst="rect">
            <a:avLst/>
          </a:prstGeom>
          <a:noFill/>
        </p:spPr>
        <p:txBody>
          <a:bodyPr wrap="square" rtlCol="0" anchor="t">
            <a:spAutoFit/>
          </a:bodyPr>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在一个电商平台的订单处理系统中，考虑以下情况，哪项最适合用对象图来描述？</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 描述订单类、用户类和商品类的属性和方法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B) 一个用户“李四”创建了一个订单，包含了2个商品“笔记本电脑”和“手机耳机”，并且显示订单的总金额</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C) 订单对象如何通过消息传递与支付系统交互</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D) 描述商品对象如何被添加到购物车的过程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362585" y="4652010"/>
            <a:ext cx="11122660" cy="1198880"/>
          </a:xfrm>
          <a:prstGeom prst="rect">
            <a:avLst/>
          </a:prstGeom>
          <a:solidFill>
            <a:schemeClr val="accent4">
              <a:lumMod val="20000"/>
              <a:lumOff val="80000"/>
            </a:schemeClr>
          </a:solidFill>
          <a:ln>
            <a:solidFill>
              <a:schemeClr val="tx2"/>
            </a:solidFill>
          </a:ln>
        </p:spPr>
        <p:txBody>
          <a:bodyPr wrap="square" rtlCol="0" anchor="t">
            <a:spAutoFit/>
          </a:bodyPr>
          <a:p>
            <a:r>
              <a:rPr lang="zh-CN" altLang="en-US"/>
              <a:t>答案：B) 一个用户“李四”创建了一个订单，包含了2个商品“笔记本电脑”和“手机耳机”，并且显示订单的总金额</a:t>
            </a:r>
            <a:endParaRPr lang="zh-CN" altLang="en-US"/>
          </a:p>
          <a:p>
            <a:endParaRPr lang="zh-CN" altLang="en-US"/>
          </a:p>
          <a:p>
            <a:r>
              <a:rPr lang="zh-CN" altLang="en-US"/>
              <a:t>解析：对象图适用于描述特定时刻的实例状态和它们之间的关系。B选项提供了具体的实例和它们之间的关联，符合对象图描述的特点。</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tags/tag1.xml><?xml version="1.0" encoding="utf-8"?>
<p:tagLst xmlns:p="http://schemas.openxmlformats.org/presentationml/2006/main">
  <p:tag name="commondata" val="eyJoZGlkIjoiMGY5OGRmODViZTFkZmY0MGMzNTgwMzczNmI1NGJiZD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15715</Words>
  <Application>WPS 演示</Application>
  <PresentationFormat>宽屏</PresentationFormat>
  <Paragraphs>1088</Paragraphs>
  <Slides>121</Slides>
  <Notes>96</Notes>
  <HiddenSlides>0</HiddenSlides>
  <MMClips>0</MMClips>
  <ScaleCrop>false</ScaleCrop>
  <HeadingPairs>
    <vt:vector size="8" baseType="variant">
      <vt:variant>
        <vt:lpstr>已用的字体</vt:lpstr>
      </vt:variant>
      <vt:variant>
        <vt:i4>35</vt:i4>
      </vt:variant>
      <vt:variant>
        <vt:lpstr>主题</vt:lpstr>
      </vt:variant>
      <vt:variant>
        <vt:i4>1</vt:i4>
      </vt:variant>
      <vt:variant>
        <vt:lpstr>嵌入 OLE 服务器</vt:lpstr>
      </vt:variant>
      <vt:variant>
        <vt:i4>2</vt:i4>
      </vt:variant>
      <vt:variant>
        <vt:lpstr>幻灯片标题</vt:lpstr>
      </vt:variant>
      <vt:variant>
        <vt:i4>121</vt:i4>
      </vt:variant>
    </vt:vector>
  </HeadingPairs>
  <TitlesOfParts>
    <vt:vector size="159" baseType="lpstr">
      <vt:lpstr>Arial</vt:lpstr>
      <vt:lpstr>宋体</vt:lpstr>
      <vt:lpstr>Wingdings</vt:lpstr>
      <vt:lpstr>微软雅黑</vt:lpstr>
      <vt:lpstr>Arial Black</vt:lpstr>
      <vt:lpstr>Arial Unicode MS</vt:lpstr>
      <vt:lpstr>方正粗宋简体</vt:lpstr>
      <vt:lpstr>Adobe Gothic Std B</vt:lpstr>
      <vt:lpstr>Yu Gothic UI Semibold</vt:lpstr>
      <vt:lpstr>Open Sans</vt:lpstr>
      <vt:lpstr>Segoe Print</vt:lpstr>
      <vt:lpstr>Times New Roman</vt:lpstr>
      <vt:lpstr>等线</vt:lpstr>
      <vt:lpstr>Arial Unicode MS</vt:lpstr>
      <vt:lpstr>黑体</vt:lpstr>
      <vt:lpstr>Clear Sans</vt:lpstr>
      <vt:lpstr>DejaVu Math TeX Gyre</vt:lpstr>
      <vt:lpstr>-apple-system</vt:lpstr>
      <vt:lpstr>Comic Sans MS</vt:lpstr>
      <vt:lpstr>楷体_GB2312</vt:lpstr>
      <vt:lpstr>新宋体</vt:lpstr>
      <vt:lpstr>仿宋_GB2312</vt:lpstr>
      <vt:lpstr>华文新魏</vt:lpstr>
      <vt:lpstr>-윤명조240</vt:lpstr>
      <vt:lpstr>Malgun Gothic</vt:lpstr>
      <vt:lpstr>Verdana</vt:lpstr>
      <vt:lpstr>Calibri</vt:lpstr>
      <vt:lpstr>等线 Light</vt:lpstr>
      <vt:lpstr>仿宋</vt:lpstr>
      <vt:lpstr>GalaxyText Std</vt:lpstr>
      <vt:lpstr>Saturday Sans Regular</vt:lpstr>
      <vt:lpstr>Be Happy</vt:lpstr>
      <vt:lpstr>汉仪刚艺体-95简</vt:lpstr>
      <vt:lpstr>quote-cjk-patch</vt:lpstr>
      <vt:lpstr>menlo</vt:lpstr>
      <vt:lpstr>Office 主题​​</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王兵</dc:creator>
  <cp:lastModifiedBy>张兴鹏</cp:lastModifiedBy>
  <cp:revision>363</cp:revision>
  <dcterms:created xsi:type="dcterms:W3CDTF">2021-05-04T12:26:00Z</dcterms:created>
  <dcterms:modified xsi:type="dcterms:W3CDTF">2025-12-01T06:06:43Z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9CBEC806DBBA4A22839AAB01EE0F044D_12</vt:lpwstr>
  </property>
  <property fmtid="{D5CDD505-2E9C-101B-9397-08002B2CF9AE}" pid="3" name="KSOProductBuildVer">
    <vt:lpwstr>2052-12.1.0.23125</vt:lpwstr>
  </property>
</Properties>
</file>